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6" d="100"/>
          <a:sy n="76" d="100"/>
        </p:scale>
        <p:origin x="-336"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Group 1"/>
          <p:cNvGrpSpPr>
            <a:grpSpLocks/>
          </p:cNvGrpSpPr>
          <p:nvPr/>
        </p:nvGrpSpPr>
        <p:grpSpPr bwMode="auto">
          <a:xfrm>
            <a:off x="-3175" y="4953000"/>
            <a:ext cx="9147175" cy="1911350"/>
            <a:chOff x="-3765" y="4832896"/>
            <a:chExt cx="9147765" cy="2032192"/>
          </a:xfrm>
        </p:grpSpPr>
        <p:sp>
          <p:nvSpPr>
            <p:cNvPr id="6" name="Free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Free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extLst/>
          </a:lstStyle>
          <a:p>
            <a:pPr>
              <a:defRPr/>
            </a:pPr>
            <a:fld id="{C11E6BC2-BBDA-47B0-A623-388A0AC97B60}" type="datetimeFigureOut">
              <a:rPr lang="en-CA"/>
              <a:pPr>
                <a:defRPr/>
              </a:pPr>
              <a:t>28/06/2012</a:t>
            </a:fld>
            <a:endParaRPr lang="en-CA"/>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CA"/>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DBBF5A4C-BF4E-41DA-B225-04B36E37C918}"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1B7BEDD-CCC7-44AE-A46C-958B98DCC8CB}" type="datetimeFigureOut">
              <a:rPr lang="en-CA"/>
              <a:pPr>
                <a:defRPr/>
              </a:pPr>
              <a:t>28/06/2012</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74EDB414-3E7B-422B-9121-A4603ED62724}"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21596EC-26C2-43A6-AE76-7E060AA180B9}" type="datetimeFigureOut">
              <a:rPr lang="en-CA"/>
              <a:pPr>
                <a:defRPr/>
              </a:pPr>
              <a:t>28/06/2012</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87B88C21-CAC8-421C-9B80-B1C30F4E6892}"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60781A5A-33A9-4909-83E6-4F1062E351BF}" type="datetimeFigureOut">
              <a:rPr lang="en-CA"/>
              <a:pPr>
                <a:defRPr/>
              </a:pPr>
              <a:t>28/06/2012</a:t>
            </a:fld>
            <a:endParaRPr lang="en-CA"/>
          </a:p>
        </p:txBody>
      </p:sp>
      <p:sp>
        <p:nvSpPr>
          <p:cNvPr id="5" name="Footer Placeholder 21"/>
          <p:cNvSpPr>
            <a:spLocks noGrp="1"/>
          </p:cNvSpPr>
          <p:nvPr>
            <p:ph type="ftr" sz="quarter" idx="11"/>
          </p:nvPr>
        </p:nvSpPr>
        <p:spPr/>
        <p:txBody>
          <a:bodyPr/>
          <a:lstStyle>
            <a:lvl1pPr>
              <a:defRPr/>
            </a:lvl1pPr>
          </a:lstStyle>
          <a:p>
            <a:pPr>
              <a:defRPr/>
            </a:pPr>
            <a:endParaRPr lang="en-CA"/>
          </a:p>
        </p:txBody>
      </p:sp>
      <p:sp>
        <p:nvSpPr>
          <p:cNvPr id="6" name="Slide Number Placeholder 17"/>
          <p:cNvSpPr>
            <a:spLocks noGrp="1"/>
          </p:cNvSpPr>
          <p:nvPr>
            <p:ph type="sldNum" sz="quarter" idx="12"/>
          </p:nvPr>
        </p:nvSpPr>
        <p:spPr/>
        <p:txBody>
          <a:bodyPr/>
          <a:lstStyle>
            <a:lvl1pPr>
              <a:defRPr/>
            </a:lvl1pPr>
          </a:lstStyle>
          <a:p>
            <a:pPr>
              <a:defRPr/>
            </a:pPr>
            <a:fld id="{8B3F7DA7-8B32-4611-9F64-19F24C5454F3}"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9C3549A0-E603-45B0-A309-2D85282D71A8}" type="datetimeFigureOut">
              <a:rPr lang="en-CA"/>
              <a:pPr>
                <a:defRPr/>
              </a:pPr>
              <a:t>28/06/2012</a:t>
            </a:fld>
            <a:endParaRPr lang="en-CA"/>
          </a:p>
        </p:txBody>
      </p:sp>
      <p:sp>
        <p:nvSpPr>
          <p:cNvPr id="7" name="Footer Placeholder 4"/>
          <p:cNvSpPr>
            <a:spLocks noGrp="1"/>
          </p:cNvSpPr>
          <p:nvPr>
            <p:ph type="ftr" sz="quarter" idx="11"/>
          </p:nvPr>
        </p:nvSpPr>
        <p:spPr/>
        <p:txBody>
          <a:bodyPr/>
          <a:lstStyle>
            <a:lvl1pPr>
              <a:defRPr/>
            </a:lvl1pPr>
            <a:extLst/>
          </a:lstStyle>
          <a:p>
            <a:pPr>
              <a:defRPr/>
            </a:pPr>
            <a:endParaRPr lang="en-CA"/>
          </a:p>
        </p:txBody>
      </p:sp>
      <p:sp>
        <p:nvSpPr>
          <p:cNvPr id="8" name="Slide Number Placeholder 5"/>
          <p:cNvSpPr>
            <a:spLocks noGrp="1"/>
          </p:cNvSpPr>
          <p:nvPr>
            <p:ph type="sldNum" sz="quarter" idx="12"/>
          </p:nvPr>
        </p:nvSpPr>
        <p:spPr/>
        <p:txBody>
          <a:bodyPr/>
          <a:lstStyle>
            <a:lvl1pPr>
              <a:defRPr/>
            </a:lvl1pPr>
            <a:extLst/>
          </a:lstStyle>
          <a:p>
            <a:pPr>
              <a:defRPr/>
            </a:pPr>
            <a:fld id="{75BC872E-0D62-48B1-BD94-F9DD9ED7F557}"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fld id="{C8627012-77E8-4A0B-84CC-18B41CAF0CDE}" type="datetimeFigureOut">
              <a:rPr lang="en-CA"/>
              <a:pPr>
                <a:defRPr/>
              </a:pPr>
              <a:t>28/06/2012</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EACB0667-66A2-43F7-90C4-D1EA38D34EDE}"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90D151F7-3790-4FC6-B446-CB117101F029}" type="datetimeFigureOut">
              <a:rPr lang="en-CA"/>
              <a:pPr>
                <a:defRPr/>
              </a:pPr>
              <a:t>28/06/2012</a:t>
            </a:fld>
            <a:endParaRPr lang="en-CA"/>
          </a:p>
        </p:txBody>
      </p:sp>
      <p:sp>
        <p:nvSpPr>
          <p:cNvPr id="8" name="Footer Placeholder 7"/>
          <p:cNvSpPr>
            <a:spLocks noGrp="1"/>
          </p:cNvSpPr>
          <p:nvPr>
            <p:ph type="ftr" sz="quarter" idx="11"/>
          </p:nvPr>
        </p:nvSpPr>
        <p:spPr/>
        <p:txBody>
          <a:bodyPr/>
          <a:lstStyle>
            <a:lvl1pPr>
              <a:defRPr/>
            </a:lvl1pPr>
            <a:extLst/>
          </a:lstStyle>
          <a:p>
            <a:pPr>
              <a:defRPr/>
            </a:pPr>
            <a:endParaRPr lang="en-CA"/>
          </a:p>
        </p:txBody>
      </p:sp>
      <p:sp>
        <p:nvSpPr>
          <p:cNvPr id="9" name="Slide Number Placeholder 8"/>
          <p:cNvSpPr>
            <a:spLocks noGrp="1"/>
          </p:cNvSpPr>
          <p:nvPr>
            <p:ph type="sldNum" sz="quarter" idx="12"/>
          </p:nvPr>
        </p:nvSpPr>
        <p:spPr/>
        <p:txBody>
          <a:bodyPr/>
          <a:lstStyle>
            <a:lvl1pPr>
              <a:defRPr/>
            </a:lvl1pPr>
            <a:extLst/>
          </a:lstStyle>
          <a:p>
            <a:pPr>
              <a:defRPr/>
            </a:pPr>
            <a:fld id="{E0154ECA-C98A-48C6-AACC-DE024E4E46F8}" type="slidenum">
              <a:rPr lang="en-CA"/>
              <a:pPr>
                <a:defRPr/>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fld id="{80033506-7152-4316-8B10-75E11D92C771}" type="datetimeFigureOut">
              <a:rPr lang="en-CA"/>
              <a:pPr>
                <a:defRPr/>
              </a:pPr>
              <a:t>28/06/2012</a:t>
            </a:fld>
            <a:endParaRPr lang="en-CA"/>
          </a:p>
        </p:txBody>
      </p:sp>
      <p:sp>
        <p:nvSpPr>
          <p:cNvPr id="4" name="Footer Placeholder 3"/>
          <p:cNvSpPr>
            <a:spLocks noGrp="1"/>
          </p:cNvSpPr>
          <p:nvPr>
            <p:ph type="ftr" sz="quarter" idx="11"/>
          </p:nvPr>
        </p:nvSpPr>
        <p:spPr/>
        <p:txBody>
          <a:bodyPr/>
          <a:lstStyle>
            <a:lvl1pPr>
              <a:defRPr/>
            </a:lvl1pPr>
            <a:extLst/>
          </a:lstStyle>
          <a:p>
            <a:pPr>
              <a:defRPr/>
            </a:pPr>
            <a:endParaRPr lang="en-CA"/>
          </a:p>
        </p:txBody>
      </p:sp>
      <p:sp>
        <p:nvSpPr>
          <p:cNvPr id="5" name="Slide Number Placeholder 4"/>
          <p:cNvSpPr>
            <a:spLocks noGrp="1"/>
          </p:cNvSpPr>
          <p:nvPr>
            <p:ph type="sldNum" sz="quarter" idx="12"/>
          </p:nvPr>
        </p:nvSpPr>
        <p:spPr/>
        <p:txBody>
          <a:bodyPr/>
          <a:lstStyle>
            <a:lvl1pPr>
              <a:defRPr/>
            </a:lvl1pPr>
            <a:extLst/>
          </a:lstStyle>
          <a:p>
            <a:pPr>
              <a:defRPr/>
            </a:pPr>
            <a:fld id="{FF56CBA5-4672-42F9-ABDA-86897A3B888A}"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45D0F47-55B3-4C91-9FD8-CE08C4B77F47}" type="datetimeFigureOut">
              <a:rPr lang="en-CA"/>
              <a:pPr>
                <a:defRPr/>
              </a:pPr>
              <a:t>28/06/2012</a:t>
            </a:fld>
            <a:endParaRPr lang="en-CA"/>
          </a:p>
        </p:txBody>
      </p:sp>
      <p:sp>
        <p:nvSpPr>
          <p:cNvPr id="3" name="Footer Placeholder 21"/>
          <p:cNvSpPr>
            <a:spLocks noGrp="1"/>
          </p:cNvSpPr>
          <p:nvPr>
            <p:ph type="ftr" sz="quarter" idx="11"/>
          </p:nvPr>
        </p:nvSpPr>
        <p:spPr/>
        <p:txBody>
          <a:bodyPr/>
          <a:lstStyle>
            <a:lvl1pPr>
              <a:defRPr/>
            </a:lvl1pPr>
          </a:lstStyle>
          <a:p>
            <a:pPr>
              <a:defRPr/>
            </a:pPr>
            <a:endParaRPr lang="en-CA"/>
          </a:p>
        </p:txBody>
      </p:sp>
      <p:sp>
        <p:nvSpPr>
          <p:cNvPr id="4" name="Slide Number Placeholder 17"/>
          <p:cNvSpPr>
            <a:spLocks noGrp="1"/>
          </p:cNvSpPr>
          <p:nvPr>
            <p:ph type="sldNum" sz="quarter" idx="12"/>
          </p:nvPr>
        </p:nvSpPr>
        <p:spPr/>
        <p:txBody>
          <a:bodyPr/>
          <a:lstStyle>
            <a:lvl1pPr>
              <a:defRPr/>
            </a:lvl1pPr>
          </a:lstStyle>
          <a:p>
            <a:pPr>
              <a:defRPr/>
            </a:pPr>
            <a:fld id="{67CF137A-07CC-403F-ABDB-528D859C2299}"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BBA91853-0729-440B-BFDC-876A7060808C}" type="datetimeFigureOut">
              <a:rPr lang="en-CA"/>
              <a:pPr>
                <a:defRPr/>
              </a:pPr>
              <a:t>28/06/2012</a:t>
            </a:fld>
            <a:endParaRPr lang="en-CA"/>
          </a:p>
        </p:txBody>
      </p:sp>
      <p:sp>
        <p:nvSpPr>
          <p:cNvPr id="6" name="Footer Placeholder 5"/>
          <p:cNvSpPr>
            <a:spLocks noGrp="1"/>
          </p:cNvSpPr>
          <p:nvPr>
            <p:ph type="ftr" sz="quarter" idx="11"/>
          </p:nvPr>
        </p:nvSpPr>
        <p:spPr/>
        <p:txBody>
          <a:bodyPr/>
          <a:lstStyle>
            <a:lvl1pPr>
              <a:defRPr/>
            </a:lvl1pPr>
            <a:extLst/>
          </a:lstStyle>
          <a:p>
            <a:pPr>
              <a:defRPr/>
            </a:pPr>
            <a:endParaRPr lang="en-CA"/>
          </a:p>
        </p:txBody>
      </p:sp>
      <p:sp>
        <p:nvSpPr>
          <p:cNvPr id="7" name="Slide Number Placeholder 6"/>
          <p:cNvSpPr>
            <a:spLocks noGrp="1"/>
          </p:cNvSpPr>
          <p:nvPr>
            <p:ph type="sldNum" sz="quarter" idx="12"/>
          </p:nvPr>
        </p:nvSpPr>
        <p:spPr/>
        <p:txBody>
          <a:bodyPr/>
          <a:lstStyle>
            <a:lvl1pPr>
              <a:defRPr/>
            </a:lvl1pPr>
            <a:extLst/>
          </a:lstStyle>
          <a:p>
            <a:pPr>
              <a:defRPr/>
            </a:pPr>
            <a:fld id="{3D88F910-AF1E-490C-A538-83F80BFCFD2F}" type="slidenum">
              <a:rPr lang="en-CA"/>
              <a:pPr>
                <a:defRPr/>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extLst/>
          </a:lstStyle>
          <a:p>
            <a:pPr>
              <a:defRPr/>
            </a:pPr>
            <a:fld id="{519EB9EB-F508-4664-9E3A-FBDECE3B2E03}" type="datetimeFigureOut">
              <a:rPr lang="en-CA"/>
              <a:pPr>
                <a:defRPr/>
              </a:pPr>
              <a:t>28/06/2012</a:t>
            </a:fld>
            <a:endParaRPr lang="en-CA"/>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CA"/>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FA0FDEAA-58E4-4D1D-9431-FC54A20E3F32}" type="slidenum">
              <a:rPr lang="en-CA"/>
              <a:pPr>
                <a:defRPr/>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40707764-D48C-405F-A4FD-6B51735B307C}" type="datetimeFigureOut">
              <a:rPr lang="en-CA"/>
              <a:pPr>
                <a:defRPr/>
              </a:pPr>
              <a:t>28/06/2012</a:t>
            </a:fld>
            <a:endParaRPr lang="en-CA"/>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n-CA"/>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FAE67674-675A-46C7-A50E-0EC536B716E7}"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5" r:id="rId3"/>
    <p:sldLayoutId id="2147483686" r:id="rId4"/>
    <p:sldLayoutId id="2147483687" r:id="rId5"/>
    <p:sldLayoutId id="2147483688" r:id="rId6"/>
    <p:sldLayoutId id="2147483682" r:id="rId7"/>
    <p:sldLayoutId id="2147483689" r:id="rId8"/>
    <p:sldLayoutId id="2147483690" r:id="rId9"/>
    <p:sldLayoutId id="2147483681" r:id="rId10"/>
    <p:sldLayoutId id="2147483680"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CA" sz="6000" dirty="0" smtClean="0"/>
              <a:t>Life Science</a:t>
            </a:r>
            <a:endParaRPr lang="en-CA" sz="6000" dirty="0"/>
          </a:p>
        </p:txBody>
      </p:sp>
      <p:sp>
        <p:nvSpPr>
          <p:cNvPr id="13314" name="Subtitle 2"/>
          <p:cNvSpPr>
            <a:spLocks noGrp="1"/>
          </p:cNvSpPr>
          <p:nvPr>
            <p:ph type="subTitle" idx="1"/>
          </p:nvPr>
        </p:nvSpPr>
        <p:spPr>
          <a:xfrm>
            <a:off x="685800" y="3611563"/>
            <a:ext cx="7772400" cy="1200150"/>
          </a:xfrm>
        </p:spPr>
        <p:txBody>
          <a:bodyPr/>
          <a:lstStyle/>
          <a:p>
            <a:pPr marR="0"/>
            <a:r>
              <a:rPr lang="en-CA" smtClean="0"/>
              <a:t>Habitats Lesson One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p:txBody>
          <a:bodyPr/>
          <a:lstStyle/>
          <a:p>
            <a:r>
              <a:rPr lang="en-CA" smtClean="0"/>
              <a:t>Using Internet Explorer the teacher searches images of the Tantramar Marsh. Images of the plant life, wildlife, and landscape are shared and discussed with the children.</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Activity Three</a:t>
            </a:r>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Images of </a:t>
            </a:r>
            <a:r>
              <a:rPr lang="en-CA" dirty="0" err="1" smtClean="0"/>
              <a:t>Tantramar</a:t>
            </a:r>
            <a:r>
              <a:rPr lang="en-CA" dirty="0" smtClean="0"/>
              <a:t> Marsh</a:t>
            </a:r>
            <a:endParaRPr lang="en-CA" dirty="0"/>
          </a:p>
        </p:txBody>
      </p:sp>
      <p:pic>
        <p:nvPicPr>
          <p:cNvPr id="23554" name="Picture 2" descr="F:\Wetlands Pictures\Picture 056.jpg"/>
          <p:cNvPicPr>
            <a:picLocks noGrp="1" noChangeAspect="1" noChangeArrowheads="1"/>
          </p:cNvPicPr>
          <p:nvPr>
            <p:ph idx="1"/>
          </p:nvPr>
        </p:nvPicPr>
        <p:blipFill>
          <a:blip r:embed="rId2"/>
          <a:srcRect/>
          <a:stretch>
            <a:fillRect/>
          </a:stretch>
        </p:blipFill>
        <p:spPr>
          <a:xfrm>
            <a:off x="684213" y="2349500"/>
            <a:ext cx="3251200" cy="2438400"/>
          </a:xfrm>
        </p:spPr>
      </p:pic>
      <p:pic>
        <p:nvPicPr>
          <p:cNvPr id="23555" name="Picture 3" descr="F:\Wetlands Pictures\Picture 140.jpg"/>
          <p:cNvPicPr>
            <a:picLocks noChangeAspect="1" noChangeArrowheads="1"/>
          </p:cNvPicPr>
          <p:nvPr/>
        </p:nvPicPr>
        <p:blipFill>
          <a:blip r:embed="rId3"/>
          <a:srcRect/>
          <a:stretch>
            <a:fillRect/>
          </a:stretch>
        </p:blipFill>
        <p:spPr bwMode="auto">
          <a:xfrm>
            <a:off x="4284663" y="2349500"/>
            <a:ext cx="3251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Images of </a:t>
            </a:r>
            <a:r>
              <a:rPr lang="en-CA" dirty="0" err="1" smtClean="0"/>
              <a:t>Tantramar</a:t>
            </a:r>
            <a:r>
              <a:rPr lang="en-CA" dirty="0" smtClean="0"/>
              <a:t> Marsh</a:t>
            </a:r>
            <a:endParaRPr lang="en-CA" dirty="0"/>
          </a:p>
        </p:txBody>
      </p:sp>
      <p:pic>
        <p:nvPicPr>
          <p:cNvPr id="24578" name="Picture 2" descr="F:\Wetlands Pictures\Picture 141.jpg"/>
          <p:cNvPicPr>
            <a:picLocks noGrp="1" noChangeAspect="1" noChangeArrowheads="1"/>
          </p:cNvPicPr>
          <p:nvPr>
            <p:ph idx="1"/>
          </p:nvPr>
        </p:nvPicPr>
        <p:blipFill>
          <a:blip r:embed="rId2"/>
          <a:srcRect/>
          <a:stretch>
            <a:fillRect/>
          </a:stretch>
        </p:blipFill>
        <p:spPr>
          <a:xfrm>
            <a:off x="827088" y="1989138"/>
            <a:ext cx="3251200" cy="2438400"/>
          </a:xfrm>
        </p:spPr>
      </p:pic>
      <p:pic>
        <p:nvPicPr>
          <p:cNvPr id="24579" name="Picture 3" descr="F:\Wetlands Pictures\Picture 174.jpg"/>
          <p:cNvPicPr>
            <a:picLocks noChangeAspect="1" noChangeArrowheads="1"/>
          </p:cNvPicPr>
          <p:nvPr/>
        </p:nvPicPr>
        <p:blipFill>
          <a:blip r:embed="rId3"/>
          <a:srcRect/>
          <a:stretch>
            <a:fillRect/>
          </a:stretch>
        </p:blipFill>
        <p:spPr bwMode="auto">
          <a:xfrm>
            <a:off x="4140200" y="1989138"/>
            <a:ext cx="3251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ontent Placeholder 2"/>
          <p:cNvSpPr>
            <a:spLocks noGrp="1"/>
          </p:cNvSpPr>
          <p:nvPr>
            <p:ph idx="1"/>
          </p:nvPr>
        </p:nvSpPr>
        <p:spPr/>
        <p:txBody>
          <a:bodyPr/>
          <a:lstStyle/>
          <a:p>
            <a:r>
              <a:rPr lang="en-CA" smtClean="0"/>
              <a:t>Activate prior and new knowledge of local wetlands.</a:t>
            </a:r>
          </a:p>
          <a:p>
            <a:r>
              <a:rPr lang="en-CA" smtClean="0"/>
              <a:t> Whole class is involved in using Kidspiration to develop a web of the Tantramar Marsh to note all their ideas they will explore under headings of animals, birds, plants, and other possibilities.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Activity Four</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p:txBody>
          <a:bodyPr/>
          <a:lstStyle/>
          <a:p>
            <a:endParaRPr lang="en-CA" smtClean="0"/>
          </a:p>
        </p:txBody>
      </p:sp>
      <p:sp>
        <p:nvSpPr>
          <p:cNvPr id="2" name="Title 1"/>
          <p:cNvSpPr>
            <a:spLocks noGrp="1"/>
          </p:cNvSpPr>
          <p:nvPr>
            <p:ph type="title"/>
          </p:nvPr>
        </p:nvSpPr>
        <p:spPr/>
        <p:txBody>
          <a:bodyPr/>
          <a:lstStyle/>
          <a:p>
            <a:pPr fontAlgn="auto">
              <a:spcAft>
                <a:spcPts val="0"/>
              </a:spcAft>
              <a:defRPr/>
            </a:pPr>
            <a:r>
              <a:rPr lang="en-CA" dirty="0" err="1" smtClean="0"/>
              <a:t>Kidspiration</a:t>
            </a:r>
            <a:r>
              <a:rPr lang="en-CA" dirty="0" smtClean="0"/>
              <a:t> Marsh Web</a:t>
            </a:r>
            <a:endParaRPr lang="en-C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p:txBody>
          <a:bodyPr/>
          <a:lstStyle/>
          <a:p>
            <a:r>
              <a:rPr lang="en-CA" smtClean="0"/>
              <a:t>Students go back to their groups of four, and using the web developed by class, think of questions they would like to find the answers for while on the field study. Each child is responsible for at least one question for the group.</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Activity Five</a:t>
            </a:r>
            <a:endParaRPr lang="en-C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2"/>
          <p:cNvSpPr>
            <a:spLocks noGrp="1"/>
          </p:cNvSpPr>
          <p:nvPr>
            <p:ph idx="1"/>
          </p:nvPr>
        </p:nvSpPr>
        <p:spPr/>
        <p:txBody>
          <a:bodyPr/>
          <a:lstStyle/>
          <a:p>
            <a:r>
              <a:rPr lang="en-CA" smtClean="0"/>
              <a:t>Whole class shares questions, and if necessary, they are fine-tuned.</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Conclusion of Lesson</a:t>
            </a:r>
            <a:endParaRPr lang="en-C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46150" y="2286000"/>
          <a:ext cx="7251700" cy="3575050"/>
        </p:xfrm>
        <a:graphic>
          <a:graphicData uri="http://schemas.openxmlformats.org/drawingml/2006/table">
            <a:tbl>
              <a:tblPr firstRow="1" firstCol="1" bandRow="1">
                <a:tableStyleId>{5C22544A-7EE6-4342-B048-85BDC9FD1C3A}</a:tableStyleId>
              </a:tblPr>
              <a:tblGrid>
                <a:gridCol w="1206500"/>
                <a:gridCol w="1358900"/>
                <a:gridCol w="1181100"/>
                <a:gridCol w="1219200"/>
                <a:gridCol w="2286000"/>
              </a:tblGrid>
              <a:tr h="920750">
                <a:tc>
                  <a:txBody>
                    <a:bodyPr/>
                    <a:lstStyle/>
                    <a:p>
                      <a:pPr>
                        <a:lnSpc>
                          <a:spcPct val="115000"/>
                        </a:lnSpc>
                        <a:spcAft>
                          <a:spcPts val="0"/>
                        </a:spcAft>
                      </a:pPr>
                      <a:r>
                        <a:rPr lang="en-CA" sz="1200">
                          <a:effectLst/>
                        </a:rPr>
                        <a:t>Name of student</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Able to define habitat, population, and community. Gave at least one example of each.</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Participated in class discussions</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Provided a question to be answered on field study</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Comments</a:t>
                      </a:r>
                      <a:endParaRPr lang="en-CA" sz="1100">
                        <a:effectLst/>
                        <a:latin typeface="Calibri"/>
                        <a:ea typeface="Calibri"/>
                        <a:cs typeface="Times New Roman"/>
                      </a:endParaRPr>
                    </a:p>
                  </a:txBody>
                  <a:tcPr marL="68580" marR="68580" marT="0" marB="0"/>
                </a:tc>
              </a:tr>
              <a:tr h="1968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r>
              <a:tr h="184150">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a:effectLst/>
                        </a:rPr>
                        <a:t> </a:t>
                      </a:r>
                      <a:endParaRPr lang="en-CA" sz="1100">
                        <a:effectLst/>
                        <a:latin typeface="Calibri"/>
                        <a:ea typeface="Calibri"/>
                        <a:cs typeface="Times New Roman"/>
                      </a:endParaRPr>
                    </a:p>
                  </a:txBody>
                  <a:tcPr marL="68580" marR="68580" marT="0" marB="0"/>
                </a:tc>
                <a:tc>
                  <a:txBody>
                    <a:bodyPr/>
                    <a:lstStyle/>
                    <a:p>
                      <a:pPr>
                        <a:lnSpc>
                          <a:spcPct val="115000"/>
                        </a:lnSpc>
                        <a:spcAft>
                          <a:spcPts val="0"/>
                        </a:spcAft>
                      </a:pPr>
                      <a:r>
                        <a:rPr lang="en-CA" sz="1200" dirty="0">
                          <a:effectLst/>
                        </a:rPr>
                        <a:t> </a:t>
                      </a:r>
                      <a:endParaRPr lang="en-CA" sz="1100" dirty="0">
                        <a:effectLst/>
                        <a:latin typeface="Calibri"/>
                        <a:ea typeface="Calibri"/>
                        <a:cs typeface="Times New Roman"/>
                      </a:endParaRPr>
                    </a:p>
                  </a:txBody>
                  <a:tcPr marL="68580" marR="68580" marT="0" marB="0"/>
                </a:tc>
              </a:tr>
            </a:tbl>
          </a:graphicData>
        </a:graphic>
      </p:graphicFrame>
      <p:sp>
        <p:nvSpPr>
          <p:cNvPr id="2" name="Title 1"/>
          <p:cNvSpPr>
            <a:spLocks noGrp="1"/>
          </p:cNvSpPr>
          <p:nvPr>
            <p:ph type="title"/>
          </p:nvPr>
        </p:nvSpPr>
        <p:spPr/>
        <p:txBody>
          <a:bodyPr/>
          <a:lstStyle/>
          <a:p>
            <a:pPr fontAlgn="auto">
              <a:spcAft>
                <a:spcPts val="0"/>
              </a:spcAft>
              <a:defRPr/>
            </a:pPr>
            <a:r>
              <a:rPr lang="en-CA" dirty="0" smtClean="0"/>
              <a:t>Assessment</a:t>
            </a:r>
            <a:endParaRPr lang="en-C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65760" indent="-256032" fontAlgn="auto">
              <a:spcAft>
                <a:spcPts val="0"/>
              </a:spcAft>
              <a:buFont typeface="Wingdings 3"/>
              <a:buChar char=""/>
              <a:defRPr/>
            </a:pPr>
            <a:r>
              <a:rPr lang="en-CA" dirty="0"/>
              <a:t>Dictionaries</a:t>
            </a:r>
          </a:p>
          <a:p>
            <a:pPr marL="365760" indent="-256032" fontAlgn="auto">
              <a:spcAft>
                <a:spcPts val="0"/>
              </a:spcAft>
              <a:buFont typeface="Wingdings 3"/>
              <a:buChar char=""/>
              <a:defRPr/>
            </a:pPr>
            <a:r>
              <a:rPr lang="en-CA" dirty="0"/>
              <a:t>Google Earth</a:t>
            </a:r>
          </a:p>
          <a:p>
            <a:pPr marL="365760" indent="-256032" fontAlgn="auto">
              <a:spcAft>
                <a:spcPts val="0"/>
              </a:spcAft>
              <a:buFont typeface="Wingdings 3"/>
              <a:buChar char=""/>
              <a:defRPr/>
            </a:pPr>
            <a:r>
              <a:rPr lang="en-CA" dirty="0" err="1"/>
              <a:t>Kidspiration</a:t>
            </a:r>
            <a:endParaRPr lang="en-CA" dirty="0"/>
          </a:p>
          <a:p>
            <a:pPr marL="365760" indent="-256032" fontAlgn="auto">
              <a:spcAft>
                <a:spcPts val="0"/>
              </a:spcAft>
              <a:buFont typeface="Wingdings 3"/>
              <a:buChar char=""/>
              <a:defRPr/>
            </a:pPr>
            <a:r>
              <a:rPr lang="en-CA" dirty="0"/>
              <a:t>Internet Explorer-Images</a:t>
            </a:r>
          </a:p>
          <a:p>
            <a:pPr marL="365760" indent="-256032" fontAlgn="auto">
              <a:spcAft>
                <a:spcPts val="0"/>
              </a:spcAft>
              <a:buFont typeface="Wingdings 3"/>
              <a:buChar char=""/>
              <a:defRPr/>
            </a:pPr>
            <a:r>
              <a:rPr lang="en-CA" dirty="0"/>
              <a:t>Nova Scotia’s Grade Four Science Guide</a:t>
            </a:r>
          </a:p>
          <a:p>
            <a:pPr marL="365760" indent="-256032" fontAlgn="auto">
              <a:spcAft>
                <a:spcPts val="0"/>
              </a:spcAft>
              <a:buFont typeface="Wingdings 3"/>
              <a:buChar char=""/>
              <a:defRPr/>
            </a:pPr>
            <a:r>
              <a:rPr lang="en-CA" dirty="0"/>
              <a:t>Project </a:t>
            </a:r>
            <a:r>
              <a:rPr lang="en-CA" dirty="0" err="1"/>
              <a:t>Webfoot</a:t>
            </a:r>
            <a:r>
              <a:rPr lang="en-CA" dirty="0"/>
              <a:t>, Ducks Unlimited Canada, (2007). </a:t>
            </a:r>
            <a:r>
              <a:rPr lang="en-CA" u="sng" dirty="0"/>
              <a:t>Wetland Habitats and Communities Teacher’s Guide</a:t>
            </a:r>
            <a:r>
              <a:rPr lang="en-CA" dirty="0"/>
              <a:t>.</a:t>
            </a:r>
          </a:p>
          <a:p>
            <a:pPr marL="365760" indent="-256032" fontAlgn="auto">
              <a:spcAft>
                <a:spcPts val="0"/>
              </a:spcAft>
              <a:buFont typeface="Wingdings 3"/>
              <a:buChar char=""/>
              <a:defRPr/>
            </a:pPr>
            <a:r>
              <a:rPr lang="en-CA" dirty="0"/>
              <a:t>Pan- Canadian Science Place Team, </a:t>
            </a:r>
            <a:r>
              <a:rPr lang="en-CA" u="sng" dirty="0"/>
              <a:t>Healthy Habitats-Atlantic Edition. </a:t>
            </a:r>
            <a:r>
              <a:rPr lang="en-CA" dirty="0"/>
              <a:t>Scholastic Canada Limited, 2001.</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Sources of Information</a:t>
            </a:r>
            <a:endParaRPr lang="en-C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CA" dirty="0" smtClean="0"/>
              <a:t>Life Science - Habitats</a:t>
            </a:r>
            <a:endParaRPr lang="en-CA" dirty="0"/>
          </a:p>
        </p:txBody>
      </p:sp>
      <p:sp>
        <p:nvSpPr>
          <p:cNvPr id="31746" name="Subtitle 2"/>
          <p:cNvSpPr>
            <a:spLocks noGrp="1"/>
          </p:cNvSpPr>
          <p:nvPr>
            <p:ph type="subTitle" idx="1"/>
          </p:nvPr>
        </p:nvSpPr>
        <p:spPr>
          <a:xfrm>
            <a:off x="685800" y="3611563"/>
            <a:ext cx="7772400" cy="1200150"/>
          </a:xfrm>
        </p:spPr>
        <p:txBody>
          <a:bodyPr/>
          <a:lstStyle/>
          <a:p>
            <a:pPr marR="0"/>
            <a:r>
              <a:rPr lang="en-CA" smtClean="0"/>
              <a:t>Lesson Two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65760" indent="-256032" fontAlgn="auto">
              <a:spcAft>
                <a:spcPts val="0"/>
              </a:spcAft>
              <a:buFont typeface="Wingdings 3"/>
              <a:buChar char=""/>
              <a:defRPr/>
            </a:pPr>
            <a:r>
              <a:rPr lang="en-CA" b="1" dirty="0"/>
              <a:t>STSE 108-3, 108-6-</a:t>
            </a:r>
            <a:r>
              <a:rPr lang="en-CA" dirty="0"/>
              <a:t> Identify their own and their families’ impact on habitats and describe how personal actions help conserve habitats</a:t>
            </a:r>
          </a:p>
          <a:p>
            <a:pPr marL="365760" indent="-256032" fontAlgn="auto">
              <a:spcAft>
                <a:spcPts val="0"/>
              </a:spcAft>
              <a:buFont typeface="Wingdings 3"/>
              <a:buChar char=""/>
              <a:defRPr/>
            </a:pPr>
            <a:r>
              <a:rPr lang="en-CA" b="1" dirty="0"/>
              <a:t>SCO’s 104-6, 204-1-</a:t>
            </a:r>
            <a:r>
              <a:rPr lang="en-CA" dirty="0"/>
              <a:t> identify questions to investigate the types of plants and / or animals at a local habitat using the terms </a:t>
            </a:r>
            <a:r>
              <a:rPr lang="en-CA" b="1" dirty="0"/>
              <a:t>habitat, population, and community</a:t>
            </a:r>
            <a:endParaRPr lang="en-CA" dirty="0"/>
          </a:p>
          <a:p>
            <a:pPr marL="365760" indent="-256032" fontAlgn="auto">
              <a:spcAft>
                <a:spcPts val="0"/>
              </a:spcAft>
              <a:buFont typeface="Wingdings 3"/>
              <a:buChar char=""/>
              <a:defRPr/>
            </a:pPr>
            <a:r>
              <a:rPr lang="en-CA" b="1" dirty="0"/>
              <a:t>SCO’s 204-6,303-1 </a:t>
            </a:r>
            <a:r>
              <a:rPr lang="en-CA" dirty="0"/>
              <a:t>-examine and investigate, using various methods and questions, local habitats and their associated populations of plants and animals</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Science Outcomes</a:t>
            </a:r>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err="1" smtClean="0"/>
              <a:t>Tantramar</a:t>
            </a:r>
            <a:r>
              <a:rPr lang="en-CA" dirty="0" smtClean="0"/>
              <a:t> Marsh Field Study </a:t>
            </a:r>
            <a:endParaRPr lang="en-CA" dirty="0"/>
          </a:p>
        </p:txBody>
      </p:sp>
      <p:pic>
        <p:nvPicPr>
          <p:cNvPr id="32770" name="Picture 2" descr="F:\Wetlands Pictures\Picture 126.jpg"/>
          <p:cNvPicPr>
            <a:picLocks noGrp="1" noChangeAspect="1" noChangeArrowheads="1"/>
          </p:cNvPicPr>
          <p:nvPr>
            <p:ph idx="1"/>
          </p:nvPr>
        </p:nvPicPr>
        <p:blipFill>
          <a:blip r:embed="rId2"/>
          <a:srcRect/>
          <a:stretch>
            <a:fillRect/>
          </a:stretch>
        </p:blipFill>
        <p:spPr>
          <a:xfrm>
            <a:off x="827088" y="1628775"/>
            <a:ext cx="3251200" cy="2438400"/>
          </a:xfrm>
        </p:spPr>
      </p:pic>
      <p:pic>
        <p:nvPicPr>
          <p:cNvPr id="32771" name="Picture 3" descr="F:\Wetlands Pictures\Picture 155.jpg"/>
          <p:cNvPicPr>
            <a:picLocks noChangeAspect="1" noChangeArrowheads="1"/>
          </p:cNvPicPr>
          <p:nvPr/>
        </p:nvPicPr>
        <p:blipFill>
          <a:blip r:embed="rId3"/>
          <a:srcRect/>
          <a:stretch>
            <a:fillRect/>
          </a:stretch>
        </p:blipFill>
        <p:spPr bwMode="auto">
          <a:xfrm>
            <a:off x="4356100" y="1628775"/>
            <a:ext cx="3251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CA" b="1" dirty="0"/>
              <a:t>STSE 105-1, 106-4, 108-1 – </a:t>
            </a:r>
            <a:r>
              <a:rPr lang="en-CA" dirty="0"/>
              <a:t>describe how scientists’ knowledge of plant growth has led to agricultural and technological innovations and the impact on local and regional habitat issues</a:t>
            </a:r>
          </a:p>
          <a:p>
            <a:pPr marL="365760" indent="-256032" fontAlgn="auto">
              <a:spcAft>
                <a:spcPts val="0"/>
              </a:spcAft>
              <a:buFont typeface="Wingdings 3"/>
              <a:buChar char=""/>
              <a:defRPr/>
            </a:pPr>
            <a:r>
              <a:rPr lang="en-CA" b="1" dirty="0"/>
              <a:t>SCO 104-6, 204-1</a:t>
            </a:r>
            <a:r>
              <a:rPr lang="en-CA" dirty="0"/>
              <a:t>- identify questions to investigate the types of plant and/or animals at a local habitat using the terms habitat, population, and community</a:t>
            </a:r>
          </a:p>
          <a:p>
            <a:pPr marL="365760" indent="-256032" fontAlgn="auto">
              <a:spcAft>
                <a:spcPts val="0"/>
              </a:spcAft>
              <a:buFont typeface="Wingdings 3"/>
              <a:buChar char=""/>
              <a:defRPr/>
            </a:pPr>
            <a:r>
              <a:rPr lang="en-CA" b="1" dirty="0"/>
              <a:t>SCO 204-3, 300-1, 300-2, 302-2</a:t>
            </a:r>
            <a:r>
              <a:rPr lang="en-CA" dirty="0"/>
              <a:t>- compare the external features, behavioural patterns, and structural and/or behavioural adaptations for an animal to survive a particular habitat, real or imagined</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Science Outcomes</a:t>
            </a:r>
            <a:endParaRPr lang="en-C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2"/>
          <p:cNvSpPr>
            <a:spLocks noGrp="1"/>
          </p:cNvSpPr>
          <p:nvPr>
            <p:ph idx="1"/>
          </p:nvPr>
        </p:nvSpPr>
        <p:spPr/>
        <p:txBody>
          <a:bodyPr/>
          <a:lstStyle/>
          <a:p>
            <a:r>
              <a:rPr lang="en-CA" b="1" smtClean="0"/>
              <a:t>F1</a:t>
            </a:r>
            <a:r>
              <a:rPr lang="en-CA" smtClean="0"/>
              <a:t>- recognize and use a variety of methods for the collection and organization of data</a:t>
            </a:r>
          </a:p>
          <a:p>
            <a:r>
              <a:rPr lang="en-CA" b="1" smtClean="0"/>
              <a:t>F4 - </a:t>
            </a:r>
            <a:r>
              <a:rPr lang="en-CA" smtClean="0"/>
              <a:t>construct a bar graph</a:t>
            </a:r>
          </a:p>
          <a:p>
            <a:r>
              <a:rPr lang="en-CA" b="1" smtClean="0"/>
              <a:t>F6 </a:t>
            </a:r>
            <a:r>
              <a:rPr lang="en-CA" smtClean="0"/>
              <a:t>– interpret data from a display</a:t>
            </a:r>
          </a:p>
          <a:p>
            <a:r>
              <a:rPr lang="en-CA" b="1" smtClean="0"/>
              <a:t>F8</a:t>
            </a:r>
            <a:r>
              <a:rPr lang="en-CA" smtClean="0"/>
              <a:t> –explore real- world issues of interest to students and for which data collection is necessary to determine an answer</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Mathematics Outcomes</a:t>
            </a:r>
            <a:endParaRPr lang="en-C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2"/>
          <p:cNvSpPr>
            <a:spLocks noGrp="1"/>
          </p:cNvSpPr>
          <p:nvPr>
            <p:ph idx="1"/>
          </p:nvPr>
        </p:nvSpPr>
        <p:spPr/>
        <p:txBody>
          <a:bodyPr/>
          <a:lstStyle/>
          <a:p>
            <a:r>
              <a:rPr lang="en-CA" b="1" smtClean="0"/>
              <a:t>SCO 9.1</a:t>
            </a:r>
            <a:r>
              <a:rPr lang="en-CA" smtClean="0"/>
              <a:t> –Create written and media texts, collaboratively and independently, in different modes and in a variety of forms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Language Arts Outcome</a:t>
            </a:r>
            <a:endParaRPr lang="en-CA"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Content Placeholder 2"/>
          <p:cNvSpPr>
            <a:spLocks noGrp="1"/>
          </p:cNvSpPr>
          <p:nvPr>
            <p:ph idx="1"/>
          </p:nvPr>
        </p:nvSpPr>
        <p:spPr/>
        <p:txBody>
          <a:bodyPr/>
          <a:lstStyle/>
          <a:p>
            <a:r>
              <a:rPr lang="en-CA" b="1" smtClean="0"/>
              <a:t>SCO 3.2, 3.3 -</a:t>
            </a:r>
            <a:r>
              <a:rPr lang="en-CA" smtClean="0"/>
              <a:t>create, process, and represent their learning using language, convention, and procedures associated with information and communication technology, with teacher assistance</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Information and Technology</a:t>
            </a:r>
            <a:endParaRPr lang="en-C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ontent Placeholder 2"/>
          <p:cNvSpPr>
            <a:spLocks noGrp="1"/>
          </p:cNvSpPr>
          <p:nvPr>
            <p:ph idx="1"/>
          </p:nvPr>
        </p:nvSpPr>
        <p:spPr/>
        <p:txBody>
          <a:bodyPr/>
          <a:lstStyle/>
          <a:p>
            <a:r>
              <a:rPr lang="en-CA" smtClean="0"/>
              <a:t>This lesson plan looks at identifying questions to investigate the types of plant and/or animals at a local habitat using the terms habitat, population, and community. </a:t>
            </a:r>
          </a:p>
          <a:p>
            <a:r>
              <a:rPr lang="en-CA" smtClean="0"/>
              <a:t>Students will become familiar with the behavioural patterns, and structural and/or behavioural adaptations for an animal to survive in this local habitat. </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Content Summary</a:t>
            </a:r>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65760" indent="-256032" fontAlgn="auto">
              <a:spcAft>
                <a:spcPts val="0"/>
              </a:spcAft>
              <a:buFont typeface="Wingdings 3"/>
              <a:buChar char=""/>
              <a:defRPr/>
            </a:pPr>
            <a:r>
              <a:rPr lang="en-CA" dirty="0"/>
              <a:t>Students will make observations and collect information related to this local wetland habitat and its associated populations of plants and animals. </a:t>
            </a:r>
          </a:p>
          <a:p>
            <a:pPr marL="365760" indent="-256032" fontAlgn="auto">
              <a:spcAft>
                <a:spcPts val="0"/>
              </a:spcAft>
              <a:buFont typeface="Wingdings 3"/>
              <a:buChar char=""/>
              <a:defRPr/>
            </a:pPr>
            <a:r>
              <a:rPr lang="en-CA" dirty="0"/>
              <a:t>Students will learn about comparing the external and behavioural patterns of various animals and relate these features to their ability to meet their basic needs in their natural habitat.</a:t>
            </a:r>
          </a:p>
          <a:p>
            <a:pPr marL="365760" indent="-256032" fontAlgn="auto">
              <a:spcAft>
                <a:spcPts val="0"/>
              </a:spcAft>
              <a:buFont typeface="Wingdings 3"/>
              <a:buChar char=""/>
              <a:defRPr/>
            </a:pPr>
            <a:r>
              <a:rPr lang="en-CA" dirty="0"/>
              <a:t>Students will use technology to prepare a presentation on the information they have learned through their observations and investigations of the local wetland habitat.</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Content </a:t>
            </a:r>
            <a:r>
              <a:rPr lang="en-CA" dirty="0"/>
              <a:t>S</a:t>
            </a:r>
            <a:r>
              <a:rPr lang="en-CA" dirty="0" smtClean="0"/>
              <a:t>ummary continued</a:t>
            </a:r>
            <a:endParaRPr lang="en-C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ontent Placeholder 2"/>
          <p:cNvSpPr>
            <a:spLocks noGrp="1"/>
          </p:cNvSpPr>
          <p:nvPr>
            <p:ph idx="1"/>
          </p:nvPr>
        </p:nvSpPr>
        <p:spPr/>
        <p:txBody>
          <a:bodyPr/>
          <a:lstStyle/>
          <a:p>
            <a:r>
              <a:rPr lang="en-CA" b="1" smtClean="0"/>
              <a:t>Throughout this study children were given digital cameras to take pictures of their activities so that a report can be completed about their findings and knowledge they gained throughout the field study.</a:t>
            </a:r>
            <a:endParaRPr lang="en-CA" smtClean="0"/>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Note</a:t>
            </a:r>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fontAlgn="auto">
              <a:spcAft>
                <a:spcPts val="0"/>
              </a:spcAft>
              <a:buFont typeface="Wingdings 3"/>
              <a:buChar char=""/>
              <a:defRPr/>
            </a:pPr>
            <a:r>
              <a:rPr lang="en-CA" dirty="0"/>
              <a:t>Students’ viewed a power point presentation on </a:t>
            </a:r>
            <a:r>
              <a:rPr lang="en-CA" b="1" dirty="0"/>
              <a:t>Tracks and Scat</a:t>
            </a:r>
            <a:r>
              <a:rPr lang="en-CA" dirty="0"/>
              <a:t> of different animals native to the local area. The students were informed of the three types of tracks, examples of animals for each type, and some visual features to aid in identifying some specific animals. The following information was presented to the students in the power point.</a:t>
            </a:r>
          </a:p>
          <a:p>
            <a:pPr marL="0" indent="0" fontAlgn="auto">
              <a:spcAft>
                <a:spcPts val="0"/>
              </a:spcAft>
              <a:buFont typeface="Wingdings 3"/>
              <a:buNone/>
              <a:defRPr/>
            </a:pPr>
            <a:r>
              <a:rPr lang="en-CA" b="1" dirty="0"/>
              <a:t> </a:t>
            </a:r>
            <a:endParaRPr lang="en-CA" dirty="0"/>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Activity One</a:t>
            </a:r>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2"/>
          <p:cNvSpPr>
            <a:spLocks noGrp="1"/>
          </p:cNvSpPr>
          <p:nvPr>
            <p:ph idx="1"/>
          </p:nvPr>
        </p:nvSpPr>
        <p:spPr/>
        <p:txBody>
          <a:bodyPr/>
          <a:lstStyle/>
          <a:p>
            <a:r>
              <a:rPr lang="en-CA" smtClean="0"/>
              <a:t> Walkers-Skunk, moose, deer, fox, coyote, bobcat, and cougar, pheasant and crow. They lift their feet when they walk. The cat family tracks leave more of a ball shape with no claw marks.  The fox has four toes. The dog family tracks also leave a ball shaped track but there is evidence of claws sticking out from the ball. The moose has more of a large hove which helps it walk in the marsh and snow.</a:t>
            </a:r>
          </a:p>
          <a:p>
            <a:endParaRPr lang="en-CA" smtClean="0"/>
          </a:p>
        </p:txBody>
      </p:sp>
      <p:sp>
        <p:nvSpPr>
          <p:cNvPr id="2" name="Title 1"/>
          <p:cNvSpPr>
            <a:spLocks noGrp="1"/>
          </p:cNvSpPr>
          <p:nvPr>
            <p:ph type="title"/>
          </p:nvPr>
        </p:nvSpPr>
        <p:spPr/>
        <p:txBody>
          <a:bodyPr>
            <a:normAutofit fontScale="90000"/>
          </a:bodyPr>
          <a:lstStyle/>
          <a:p>
            <a:pPr fontAlgn="auto">
              <a:spcAft>
                <a:spcPts val="0"/>
              </a:spcAft>
              <a:defRPr/>
            </a:pPr>
            <a:r>
              <a:rPr lang="en-CA" dirty="0" smtClean="0"/>
              <a:t>Content Information Gained During Presentation</a:t>
            </a:r>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5760" indent="-256032" fontAlgn="auto">
              <a:spcAft>
                <a:spcPts val="0"/>
              </a:spcAft>
              <a:buFont typeface="Wingdings 3"/>
              <a:buChar char=""/>
              <a:defRPr/>
            </a:pPr>
            <a:r>
              <a:rPr lang="en-CA" b="1" dirty="0"/>
              <a:t>SCO 1.1 </a:t>
            </a:r>
            <a:r>
              <a:rPr lang="en-CA" dirty="0"/>
              <a:t>–explore and discuss their thoughts, ideas, and experiences and consider those of their peers</a:t>
            </a:r>
          </a:p>
          <a:p>
            <a:pPr marL="365760" indent="-256032" fontAlgn="auto">
              <a:spcAft>
                <a:spcPts val="0"/>
              </a:spcAft>
              <a:buFont typeface="Wingdings 3"/>
              <a:buChar char=""/>
              <a:defRPr/>
            </a:pPr>
            <a:r>
              <a:rPr lang="en-CA" b="1" dirty="0"/>
              <a:t>SCO 5.1</a:t>
            </a:r>
            <a:r>
              <a:rPr lang="en-CA" dirty="0"/>
              <a:t> –use a range of reference text and a data base or an electronic search to facilitate the selection process</a:t>
            </a:r>
          </a:p>
          <a:p>
            <a:pPr marL="365760" indent="-256032" fontAlgn="auto">
              <a:spcAft>
                <a:spcPts val="0"/>
              </a:spcAft>
              <a:buFont typeface="Wingdings 3"/>
              <a:buChar char=""/>
              <a:defRPr/>
            </a:pPr>
            <a:r>
              <a:rPr lang="en-CA" b="1" dirty="0"/>
              <a:t>SCO 8.1</a:t>
            </a:r>
            <a:r>
              <a:rPr lang="en-CA" dirty="0"/>
              <a:t>- use strategies in writing and other ways of representing to formulate questions and organize ideas</a:t>
            </a:r>
          </a:p>
          <a:p>
            <a:pPr marL="365760" indent="-256032" fontAlgn="auto">
              <a:spcAft>
                <a:spcPts val="0"/>
              </a:spcAft>
              <a:buFont typeface="Wingdings 3"/>
              <a:buChar char=""/>
              <a:defRPr/>
            </a:pPr>
            <a:r>
              <a:rPr lang="en-CA" b="1" dirty="0"/>
              <a:t>SCO 8.2</a:t>
            </a:r>
            <a:r>
              <a:rPr lang="en-CA" dirty="0"/>
              <a:t>- experiment with different ways of making notes (webbing)</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normAutofit fontScale="90000"/>
          </a:bodyPr>
          <a:lstStyle/>
          <a:p>
            <a:pPr fontAlgn="auto">
              <a:spcAft>
                <a:spcPts val="0"/>
              </a:spcAft>
              <a:defRPr/>
            </a:pPr>
            <a:r>
              <a:rPr lang="en-CA" dirty="0" smtClean="0"/>
              <a:t>English Language Arts Outcomes</a:t>
            </a:r>
            <a:endParaRPr lang="en-CA"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a:spLocks noGrp="1"/>
          </p:cNvSpPr>
          <p:nvPr>
            <p:ph idx="1"/>
          </p:nvPr>
        </p:nvSpPr>
        <p:spPr/>
        <p:txBody>
          <a:bodyPr/>
          <a:lstStyle/>
          <a:p>
            <a:r>
              <a:rPr lang="en-CA" smtClean="0"/>
              <a:t>  Waddlers- Raccoon, porcupine, and black bear. The racoon’s track is shaped like a human hand. The porcupine’s track has only four fingers and it peals the bark off of trees for food.   The black bear hibernates in the winter which is a physical adaptation to its environment.</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Presentation Info 2</a:t>
            </a:r>
            <a:endParaRPr lang="en-CA"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CA" dirty="0"/>
              <a:t> </a:t>
            </a:r>
            <a:r>
              <a:rPr lang="en-CA" dirty="0" smtClean="0"/>
              <a:t> </a:t>
            </a:r>
            <a:r>
              <a:rPr lang="en-CA" dirty="0"/>
              <a:t>Hoppers-Shrew, snowshoe hear, and squirrel.  A snowshoe hare’s back feet are larger and appear first in their track, with the back feet appearing next with one directly behind the other. The snowshoe hare changes from brown to white which is a physical adaptation to be less visible to its predators. This change comes about due to the change in the amount of day light not the cold temperatures, so in a mild winter they are at greater risk because of the lack of snow to blend in with. The scat of a hare is in the form of individual small balls, like chocolate covered raisins.</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Presentation Info 3</a:t>
            </a:r>
            <a:endParaRPr lang="en-CA"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fontAlgn="auto">
              <a:spcAft>
                <a:spcPts val="0"/>
              </a:spcAft>
              <a:buFont typeface="Wingdings 3"/>
              <a:buNone/>
              <a:defRPr/>
            </a:pPr>
            <a:r>
              <a:rPr lang="en-CA" dirty="0"/>
              <a:t> </a:t>
            </a:r>
            <a:r>
              <a:rPr lang="en-CA" dirty="0" smtClean="0"/>
              <a:t> </a:t>
            </a:r>
            <a:r>
              <a:rPr lang="en-CA" dirty="0"/>
              <a:t>Bounders- are also Hoppers but larger. The weasel, mink, and otter are bounders and they are all carnivores. The weasel eats mice and birds. It also changes colour from brown to white so that it’s pray cannot see it sneaking up on it. Mink eat muskrats and otters eat fish.</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Presentation Info 4</a:t>
            </a:r>
            <a:endParaRPr lang="en-C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CA" dirty="0"/>
              <a:t>Twenty different examples of animals tracks paired with its scat were displayed for the students. Working in groups of four, students were to attempt to identify as many animals they could on a recording sheet. When students ran into difficulty there was a volunteer who guided the students through questioning to come to a conclusion if possible. For example; “This track is like a ball and there are no claw marks, can you remember what family of animal that might be?” Student says, “Cougar?” “No it is smaller than that and you would see them in some people’s homes?” Student says, “CAT?” “Yes!”</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normAutofit fontScale="90000"/>
          </a:bodyPr>
          <a:lstStyle/>
          <a:p>
            <a:pPr fontAlgn="auto">
              <a:spcAft>
                <a:spcPts val="0"/>
              </a:spcAft>
              <a:defRPr/>
            </a:pPr>
            <a:r>
              <a:rPr lang="en-CA" dirty="0" smtClean="0"/>
              <a:t>Tracks and Scats Identification Activity</a:t>
            </a:r>
            <a:endParaRPr lang="en-C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Content Placeholder 3"/>
          <p:cNvPicPr>
            <a:picLocks noGrp="1" noChangeAspect="1"/>
          </p:cNvPicPr>
          <p:nvPr>
            <p:ph idx="1"/>
          </p:nvPr>
        </p:nvPicPr>
        <p:blipFill>
          <a:blip r:embed="rId2" cstate="print"/>
          <a:srcRect/>
          <a:stretch>
            <a:fillRect/>
          </a:stretch>
        </p:blipFill>
        <p:spPr>
          <a:xfrm>
            <a:off x="3027363" y="1481138"/>
            <a:ext cx="3089275" cy="4525962"/>
          </a:xfrm>
        </p:spPr>
      </p:pic>
      <p:sp>
        <p:nvSpPr>
          <p:cNvPr id="2" name="Title 1"/>
          <p:cNvSpPr>
            <a:spLocks noGrp="1"/>
          </p:cNvSpPr>
          <p:nvPr>
            <p:ph type="title"/>
          </p:nvPr>
        </p:nvSpPr>
        <p:spPr/>
        <p:txBody>
          <a:bodyPr/>
          <a:lstStyle/>
          <a:p>
            <a:pPr fontAlgn="auto">
              <a:spcAft>
                <a:spcPts val="0"/>
              </a:spcAft>
              <a:defRPr/>
            </a:pPr>
            <a:r>
              <a:rPr lang="en-CA" dirty="0" smtClean="0"/>
              <a:t>Tracks and Scat</a:t>
            </a:r>
            <a:endParaRPr lang="en-CA"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CA" dirty="0"/>
              <a:t>Students took part in a nature walk through the trees and marsh on snowshoes. The students saw tracks of pheasants, squirrels, snowshoe hares as well as crows and were able to answer questions on how they identified the tracks.</a:t>
            </a:r>
          </a:p>
          <a:p>
            <a:pPr marL="365760" indent="-256032" fontAlgn="auto">
              <a:spcAft>
                <a:spcPts val="0"/>
              </a:spcAft>
              <a:buFont typeface="Wingdings 3"/>
              <a:buChar char=""/>
              <a:defRPr/>
            </a:pPr>
            <a:r>
              <a:rPr lang="en-CA" b="1" dirty="0"/>
              <a:t>Questions</a:t>
            </a:r>
            <a:endParaRPr lang="en-CA" dirty="0"/>
          </a:p>
          <a:p>
            <a:pPr marL="365760" indent="-256032" fontAlgn="auto">
              <a:spcAft>
                <a:spcPts val="0"/>
              </a:spcAft>
              <a:buFont typeface="Wingdings 3"/>
              <a:buChar char=""/>
              <a:defRPr/>
            </a:pPr>
            <a:r>
              <a:rPr lang="en-CA" b="1" dirty="0"/>
              <a:t>What type of track is this, a walker, hopper or </a:t>
            </a:r>
            <a:r>
              <a:rPr lang="en-CA" b="1" dirty="0" err="1"/>
              <a:t>waddler</a:t>
            </a:r>
            <a:r>
              <a:rPr lang="en-CA" b="1" dirty="0"/>
              <a:t>?</a:t>
            </a:r>
            <a:endParaRPr lang="en-CA" dirty="0"/>
          </a:p>
          <a:p>
            <a:pPr marL="365760" indent="-256032" fontAlgn="auto">
              <a:spcAft>
                <a:spcPts val="0"/>
              </a:spcAft>
              <a:buFont typeface="Wingdings 3"/>
              <a:buChar char=""/>
              <a:defRPr/>
            </a:pPr>
            <a:r>
              <a:rPr lang="en-CA" b="1" dirty="0"/>
              <a:t>Is there a drag mark in the snow from one track to the next?</a:t>
            </a:r>
            <a:endParaRPr lang="en-CA" dirty="0"/>
          </a:p>
          <a:p>
            <a:pPr marL="365760" indent="-256032" fontAlgn="auto">
              <a:spcAft>
                <a:spcPts val="0"/>
              </a:spcAft>
              <a:buFont typeface="Wingdings 3"/>
              <a:buChar char=""/>
              <a:defRPr/>
            </a:pPr>
            <a:r>
              <a:rPr lang="en-CA" b="1" dirty="0"/>
              <a:t>Would a squirrel have three long toes?</a:t>
            </a:r>
            <a:endParaRPr lang="en-CA" dirty="0"/>
          </a:p>
          <a:p>
            <a:pPr marL="365760" indent="-256032" fontAlgn="auto">
              <a:spcAft>
                <a:spcPts val="0"/>
              </a:spcAft>
              <a:buFont typeface="Wingdings 3"/>
              <a:buChar char=""/>
              <a:defRPr/>
            </a:pPr>
            <a:r>
              <a:rPr lang="en-CA" b="1" dirty="0"/>
              <a:t>Where did the tracks come from and where did they go?</a:t>
            </a:r>
            <a:endParaRPr lang="en-CA" dirty="0"/>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Snowshoe Hike</a:t>
            </a:r>
            <a:endParaRPr lang="en-CA"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Finding Tracks</a:t>
            </a:r>
            <a:endParaRPr lang="en-CA" dirty="0"/>
          </a:p>
        </p:txBody>
      </p:sp>
      <p:pic>
        <p:nvPicPr>
          <p:cNvPr id="49154" name="Picture 3" descr="F:\Wetlands Pictures\Picture 067.jpg"/>
          <p:cNvPicPr>
            <a:picLocks noChangeAspect="1" noChangeArrowheads="1"/>
          </p:cNvPicPr>
          <p:nvPr/>
        </p:nvPicPr>
        <p:blipFill>
          <a:blip r:embed="rId2"/>
          <a:srcRect/>
          <a:stretch>
            <a:fillRect/>
          </a:stretch>
        </p:blipFill>
        <p:spPr bwMode="auto">
          <a:xfrm>
            <a:off x="4140200" y="1412875"/>
            <a:ext cx="3251200" cy="2438400"/>
          </a:xfrm>
          <a:prstGeom prst="rect">
            <a:avLst/>
          </a:prstGeom>
          <a:noFill/>
          <a:ln w="9525">
            <a:noFill/>
            <a:miter lim="800000"/>
            <a:headEnd/>
            <a:tailEnd/>
          </a:ln>
        </p:spPr>
      </p:pic>
      <p:pic>
        <p:nvPicPr>
          <p:cNvPr id="49155" name="Picture 8" descr="F:\Wetlands Pictures\Picture 230.jpg"/>
          <p:cNvPicPr>
            <a:picLocks noGrp="1" noChangeAspect="1" noChangeArrowheads="1"/>
          </p:cNvPicPr>
          <p:nvPr>
            <p:ph idx="1"/>
          </p:nvPr>
        </p:nvPicPr>
        <p:blipFill>
          <a:blip r:embed="rId3"/>
          <a:srcRect/>
          <a:stretch>
            <a:fillRect/>
          </a:stretch>
        </p:blipFill>
        <p:spPr>
          <a:xfrm>
            <a:off x="1403350" y="1268413"/>
            <a:ext cx="6035675" cy="4525962"/>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Otter Home</a:t>
            </a:r>
            <a:endParaRPr lang="en-CA" dirty="0"/>
          </a:p>
        </p:txBody>
      </p:sp>
      <p:pic>
        <p:nvPicPr>
          <p:cNvPr id="50178" name="Picture 2" descr="F:\Wetlands Pictures\Picture 149.jpg"/>
          <p:cNvPicPr>
            <a:picLocks noGrp="1" noChangeAspect="1" noChangeArrowheads="1"/>
          </p:cNvPicPr>
          <p:nvPr>
            <p:ph idx="1"/>
          </p:nvPr>
        </p:nvPicPr>
        <p:blipFill>
          <a:blip r:embed="rId2"/>
          <a:srcRect/>
          <a:stretch>
            <a:fillRect/>
          </a:stretch>
        </p:blipFill>
        <p:spPr>
          <a:xfrm>
            <a:off x="2627313" y="2060575"/>
            <a:ext cx="3251200" cy="24384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365760" indent="-256032" fontAlgn="auto">
              <a:spcAft>
                <a:spcPts val="0"/>
              </a:spcAft>
              <a:buFont typeface="Wingdings 3"/>
              <a:buChar char=""/>
              <a:defRPr/>
            </a:pPr>
            <a:r>
              <a:rPr lang="en-CA" dirty="0"/>
              <a:t>Students then came to a small bump on the frozen water of the marsh. It was made of sticks, mud and grass. </a:t>
            </a:r>
          </a:p>
          <a:p>
            <a:pPr marL="365760" indent="-256032" fontAlgn="auto">
              <a:spcAft>
                <a:spcPts val="0"/>
              </a:spcAft>
              <a:buFont typeface="Wingdings 3"/>
              <a:buChar char=""/>
              <a:defRPr/>
            </a:pPr>
            <a:r>
              <a:rPr lang="en-CA" b="1" dirty="0"/>
              <a:t>Questions</a:t>
            </a:r>
            <a:endParaRPr lang="en-CA" dirty="0"/>
          </a:p>
          <a:p>
            <a:pPr marL="365760" indent="-256032" fontAlgn="auto">
              <a:spcAft>
                <a:spcPts val="0"/>
              </a:spcAft>
              <a:buFont typeface="Wingdings 3"/>
              <a:buChar char=""/>
              <a:defRPr/>
            </a:pPr>
            <a:r>
              <a:rPr lang="en-CA" b="1" dirty="0"/>
              <a:t>What do you think the bump is?</a:t>
            </a:r>
            <a:endParaRPr lang="en-CA" dirty="0"/>
          </a:p>
          <a:p>
            <a:pPr marL="365760" indent="-256032" fontAlgn="auto">
              <a:spcAft>
                <a:spcPts val="0"/>
              </a:spcAft>
              <a:buFont typeface="Wingdings 3"/>
              <a:buChar char=""/>
              <a:defRPr/>
            </a:pPr>
            <a:r>
              <a:rPr lang="en-CA" b="1" dirty="0"/>
              <a:t>It is too small for a beaver but you are on the right path?  Correct answer- Otter</a:t>
            </a:r>
            <a:endParaRPr lang="en-CA" dirty="0"/>
          </a:p>
          <a:p>
            <a:pPr marL="365760" indent="-256032" fontAlgn="auto">
              <a:spcAft>
                <a:spcPts val="0"/>
              </a:spcAft>
              <a:buFont typeface="Wingdings 3"/>
              <a:buChar char=""/>
              <a:defRPr/>
            </a:pPr>
            <a:r>
              <a:rPr lang="en-CA" b="1" dirty="0"/>
              <a:t>How many otters do you think live in there?  Correct answer- 2-5</a:t>
            </a:r>
            <a:endParaRPr lang="en-CA" dirty="0"/>
          </a:p>
          <a:p>
            <a:pPr marL="365760" indent="-256032" fontAlgn="auto">
              <a:spcAft>
                <a:spcPts val="0"/>
              </a:spcAft>
              <a:buFont typeface="Wingdings 3"/>
              <a:buChar char=""/>
              <a:defRPr/>
            </a:pPr>
            <a:r>
              <a:rPr lang="en-CA" dirty="0"/>
              <a:t>Otters still go into the water under the ice to fish and then back into their dry homes.</a:t>
            </a:r>
          </a:p>
          <a:p>
            <a:pPr marL="0" indent="0" fontAlgn="auto">
              <a:spcAft>
                <a:spcPts val="0"/>
              </a:spcAft>
              <a:buFont typeface="Wingdings 3"/>
              <a:buNone/>
              <a:defRPr/>
            </a:pPr>
            <a:r>
              <a:rPr lang="en-CA" dirty="0"/>
              <a:t> </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Otter Information</a:t>
            </a:r>
            <a:endParaRPr lang="en-C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ontent Placeholder 2"/>
          <p:cNvSpPr>
            <a:spLocks noGrp="1"/>
          </p:cNvSpPr>
          <p:nvPr>
            <p:ph idx="1"/>
          </p:nvPr>
        </p:nvSpPr>
        <p:spPr/>
        <p:txBody>
          <a:bodyPr/>
          <a:lstStyle/>
          <a:p>
            <a:r>
              <a:rPr lang="en-CA" smtClean="0"/>
              <a:t>Students then watched a demonstration of cutting a whole in the ice so that mud samples could be taken from the marsh. Later they will investigate it for invertebrates which are still alive and well it the marsh mud. The mud as well as their findings will be returned to the marsh when we are finished.</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Alive Under The Ice</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p:txBody>
          <a:bodyPr/>
          <a:lstStyle/>
          <a:p>
            <a:r>
              <a:rPr lang="en-CA" b="1" smtClean="0"/>
              <a:t>SCO 4.3.1</a:t>
            </a:r>
            <a:r>
              <a:rPr lang="en-CA" smtClean="0"/>
              <a:t>. - identify, locate, and map examples of physical features of the world</a:t>
            </a:r>
          </a:p>
          <a:p>
            <a:r>
              <a:rPr lang="en-CA" b="1" smtClean="0"/>
              <a:t>SCO 4.4.1</a:t>
            </a:r>
            <a:r>
              <a:rPr lang="en-CA" smtClean="0"/>
              <a:t> –identify and describe the physical regions of Canada</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Social Studies Outcomes</a:t>
            </a:r>
            <a:endParaRPr lang="en-C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Alive Under the Ice</a:t>
            </a:r>
            <a:endParaRPr lang="en-CA" dirty="0"/>
          </a:p>
        </p:txBody>
      </p:sp>
      <p:pic>
        <p:nvPicPr>
          <p:cNvPr id="53250" name="Picture 2" descr="F:\Wetlands Pictures\Picture 075.jpg"/>
          <p:cNvPicPr>
            <a:picLocks noGrp="1" noChangeAspect="1" noChangeArrowheads="1"/>
          </p:cNvPicPr>
          <p:nvPr>
            <p:ph idx="1"/>
          </p:nvPr>
        </p:nvPicPr>
        <p:blipFill>
          <a:blip r:embed="rId2"/>
          <a:srcRect/>
          <a:stretch>
            <a:fillRect/>
          </a:stretch>
        </p:blipFill>
        <p:spPr>
          <a:xfrm>
            <a:off x="684213" y="1700213"/>
            <a:ext cx="3251200" cy="2438400"/>
          </a:xfrm>
        </p:spPr>
      </p:pic>
      <p:pic>
        <p:nvPicPr>
          <p:cNvPr id="53251" name="Picture 3" descr="F:\Wetlands Pictures\Picture 078.jpg"/>
          <p:cNvPicPr>
            <a:picLocks noChangeAspect="1" noChangeArrowheads="1"/>
          </p:cNvPicPr>
          <p:nvPr/>
        </p:nvPicPr>
        <p:blipFill>
          <a:blip r:embed="rId3"/>
          <a:srcRect/>
          <a:stretch>
            <a:fillRect/>
          </a:stretch>
        </p:blipFill>
        <p:spPr bwMode="auto">
          <a:xfrm>
            <a:off x="4284663" y="1700213"/>
            <a:ext cx="3251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ontent Placeholder 2"/>
          <p:cNvSpPr>
            <a:spLocks noGrp="1"/>
          </p:cNvSpPr>
          <p:nvPr>
            <p:ph idx="1"/>
          </p:nvPr>
        </p:nvSpPr>
        <p:spPr/>
        <p:txBody>
          <a:bodyPr/>
          <a:lstStyle/>
          <a:p>
            <a:r>
              <a:rPr lang="en-CA" b="1" smtClean="0"/>
              <a:t>Information provided to Students</a:t>
            </a:r>
            <a:endParaRPr lang="en-CA" smtClean="0"/>
          </a:p>
          <a:p>
            <a:r>
              <a:rPr lang="en-CA" b="1" smtClean="0"/>
              <a:t> Invertebrates are living things without backbones.</a:t>
            </a:r>
            <a:endParaRPr lang="en-CA" smtClean="0"/>
          </a:p>
          <a:p>
            <a:r>
              <a:rPr lang="en-CA" b="1" smtClean="0"/>
              <a:t>They are an important food source for fish and ducks and other birds. Some do not stay in this state in the spring and summer, they mature into insects.</a:t>
            </a:r>
            <a:endParaRPr lang="en-CA" smtClean="0"/>
          </a:p>
          <a:p>
            <a:r>
              <a:rPr lang="en-CA" b="1" smtClean="0"/>
              <a:t>A Marsh Monster reference sheet was provided at each station.</a:t>
            </a:r>
            <a:endParaRPr lang="en-CA" smtClean="0"/>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Alive Under the Ice</a:t>
            </a:r>
            <a:endParaRPr lang="en-CA"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65760" indent="-256032" fontAlgn="auto">
              <a:spcAft>
                <a:spcPts val="0"/>
              </a:spcAft>
              <a:buFont typeface="Wingdings 3"/>
              <a:buChar char=""/>
              <a:defRPr/>
            </a:pPr>
            <a:r>
              <a:rPr lang="en-CA" dirty="0"/>
              <a:t>Students returned inside and formed their same groups of four. Each group was provided with a sample tray containing marsh mud. They also had droppers, tweezers, and a petri dish. They were told to gently pull the mud apart and to see if they could find any living creatures emerge. Students were provided with a reference sheet which consisted of coloured pictures of the Marsh Monsters, a size reference scale, and a brief description of the creature and what it does and feeds on.</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normAutofit fontScale="90000"/>
          </a:bodyPr>
          <a:lstStyle/>
          <a:p>
            <a:pPr fontAlgn="auto">
              <a:spcAft>
                <a:spcPts val="0"/>
              </a:spcAft>
              <a:defRPr/>
            </a:pPr>
            <a:r>
              <a:rPr lang="en-CA" dirty="0" smtClean="0"/>
              <a:t>Marsh Monster Identification Activity</a:t>
            </a:r>
            <a:endParaRPr lang="en-CA"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Content Placeholder 3"/>
          <p:cNvPicPr>
            <a:picLocks noGrp="1" noChangeAspect="1"/>
          </p:cNvPicPr>
          <p:nvPr>
            <p:ph idx="1"/>
          </p:nvPr>
        </p:nvPicPr>
        <p:blipFill>
          <a:blip r:embed="rId2"/>
          <a:srcRect/>
          <a:stretch>
            <a:fillRect/>
          </a:stretch>
        </p:blipFill>
        <p:spPr>
          <a:xfrm>
            <a:off x="2994025" y="1481138"/>
            <a:ext cx="3155950" cy="4525962"/>
          </a:xfrm>
        </p:spPr>
      </p:pic>
      <p:sp>
        <p:nvSpPr>
          <p:cNvPr id="2" name="Title 1"/>
          <p:cNvSpPr>
            <a:spLocks noGrp="1"/>
          </p:cNvSpPr>
          <p:nvPr>
            <p:ph type="title"/>
          </p:nvPr>
        </p:nvSpPr>
        <p:spPr/>
        <p:txBody>
          <a:bodyPr/>
          <a:lstStyle/>
          <a:p>
            <a:pPr fontAlgn="auto">
              <a:spcAft>
                <a:spcPts val="0"/>
              </a:spcAft>
              <a:defRPr/>
            </a:pPr>
            <a:r>
              <a:rPr lang="en-CA" dirty="0" smtClean="0"/>
              <a:t>Marsh Monsters </a:t>
            </a:r>
            <a:endParaRPr lang="en-CA"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CA" dirty="0" smtClean="0"/>
              <a:t>Marsh Monsters Investigation</a:t>
            </a:r>
            <a:endParaRPr lang="en-CA" dirty="0"/>
          </a:p>
        </p:txBody>
      </p:sp>
      <p:pic>
        <p:nvPicPr>
          <p:cNvPr id="57346" name="Picture 2" descr="F:\Wetlands Pictures\Picture 135.jpg"/>
          <p:cNvPicPr>
            <a:picLocks noGrp="1" noChangeAspect="1" noChangeArrowheads="1"/>
          </p:cNvPicPr>
          <p:nvPr>
            <p:ph idx="1"/>
          </p:nvPr>
        </p:nvPicPr>
        <p:blipFill>
          <a:blip r:embed="rId2"/>
          <a:srcRect/>
          <a:stretch>
            <a:fillRect/>
          </a:stretch>
        </p:blipFill>
        <p:spPr>
          <a:xfrm>
            <a:off x="827088" y="1557338"/>
            <a:ext cx="3251200" cy="2438400"/>
          </a:xfrm>
        </p:spPr>
      </p:pic>
      <p:pic>
        <p:nvPicPr>
          <p:cNvPr id="57347" name="Picture 3" descr="F:\Wetlands Pictures\Picture 189.jpg"/>
          <p:cNvPicPr>
            <a:picLocks noChangeAspect="1" noChangeArrowheads="1"/>
          </p:cNvPicPr>
          <p:nvPr/>
        </p:nvPicPr>
        <p:blipFill>
          <a:blip r:embed="rId3"/>
          <a:srcRect/>
          <a:stretch>
            <a:fillRect/>
          </a:stretch>
        </p:blipFill>
        <p:spPr bwMode="auto">
          <a:xfrm>
            <a:off x="4427538" y="1557338"/>
            <a:ext cx="32512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2"/>
          <p:cNvSpPr>
            <a:spLocks noGrp="1"/>
          </p:cNvSpPr>
          <p:nvPr>
            <p:ph idx="1"/>
          </p:nvPr>
        </p:nvSpPr>
        <p:spPr/>
        <p:txBody>
          <a:bodyPr/>
          <a:lstStyle/>
          <a:p>
            <a:r>
              <a:rPr lang="en-CA" smtClean="0"/>
              <a:t>Student then were given a bar graph template in which they had to name and label the creatures they found and keep data on the number of each creature found. </a:t>
            </a:r>
            <a:r>
              <a:rPr lang="en-CA" b="1" smtClean="0"/>
              <a:t>Students with adaptations could choose to draw the sample or to orally refer to the provided reference sheet and a volunteer would aid in the paper pencil component.</a:t>
            </a:r>
            <a:endParaRPr lang="en-CA" smtClean="0"/>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Bar Graph to </a:t>
            </a:r>
            <a:r>
              <a:rPr lang="en-CA" dirty="0"/>
              <a:t>S</a:t>
            </a:r>
            <a:r>
              <a:rPr lang="en-CA" dirty="0" smtClean="0"/>
              <a:t>how Data</a:t>
            </a:r>
            <a:endParaRPr lang="en-CA"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Content Placeholder 2"/>
          <p:cNvSpPr>
            <a:spLocks noGrp="1"/>
          </p:cNvSpPr>
          <p:nvPr>
            <p:ph idx="1"/>
          </p:nvPr>
        </p:nvSpPr>
        <p:spPr/>
        <p:txBody>
          <a:bodyPr/>
          <a:lstStyle/>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Example of Bar Graph</a:t>
            </a:r>
            <a:endParaRPr lang="en-CA"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365760" indent="-256032" fontAlgn="auto">
              <a:spcAft>
                <a:spcPts val="0"/>
              </a:spcAft>
              <a:buFont typeface="Wingdings 3"/>
              <a:buChar char=""/>
              <a:defRPr/>
            </a:pPr>
            <a:r>
              <a:rPr lang="en-CA" dirty="0"/>
              <a:t>Students were given the opportunity to show their findings to a different group member and compare their findings.</a:t>
            </a:r>
          </a:p>
          <a:p>
            <a:pPr marL="0" indent="0" fontAlgn="auto">
              <a:spcAft>
                <a:spcPts val="0"/>
              </a:spcAft>
              <a:buFont typeface="Wingdings 3"/>
              <a:buNone/>
              <a:defRPr/>
            </a:pPr>
            <a:r>
              <a:rPr lang="en-CA" b="1" dirty="0"/>
              <a:t> </a:t>
            </a:r>
            <a:endParaRPr lang="en-CA" dirty="0"/>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Compare Findings</a:t>
            </a:r>
            <a:endParaRPr lang="en-CA"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p:cNvSpPr>
            <a:spLocks noGrp="1"/>
          </p:cNvSpPr>
          <p:nvPr>
            <p:ph idx="1"/>
          </p:nvPr>
        </p:nvSpPr>
        <p:spPr/>
        <p:txBody>
          <a:bodyPr/>
          <a:lstStyle/>
          <a:p>
            <a:r>
              <a:rPr lang="en-CA" smtClean="0"/>
              <a:t>Back at school the pictures were downloaded into the classes shared file. Using the program, </a:t>
            </a:r>
            <a:r>
              <a:rPr lang="en-CA" b="1" smtClean="0"/>
              <a:t>Comic Life</a:t>
            </a:r>
            <a:r>
              <a:rPr lang="en-CA" smtClean="0"/>
              <a:t> and pictures from the shared file, students are to select at least four pictures and corresponding information as to what they learned on their field study of the wetlands.</a:t>
            </a:r>
          </a:p>
          <a:p>
            <a:endParaRPr lang="en-CA" smtClean="0"/>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Report</a:t>
            </a:r>
            <a:endParaRPr lang="en-CA"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Content Placeholder 2"/>
          <p:cNvSpPr>
            <a:spLocks noGrp="1"/>
          </p:cNvSpPr>
          <p:nvPr>
            <p:ph idx="1"/>
          </p:nvPr>
        </p:nvSpPr>
        <p:spPr/>
        <p:txBody>
          <a:bodyPr/>
          <a:lstStyle/>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Example of Report</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365760" indent="-256032" fontAlgn="auto">
              <a:spcAft>
                <a:spcPts val="0"/>
              </a:spcAft>
              <a:buFont typeface="Wingdings 3"/>
              <a:buChar char=""/>
              <a:defRPr/>
            </a:pPr>
            <a:r>
              <a:rPr lang="en-CA" dirty="0"/>
              <a:t>Students will gain a working knowledge of the words Habitat, Population, and community and give an example of each. Students will prepare for their Field Study to the </a:t>
            </a:r>
            <a:r>
              <a:rPr lang="en-CA" dirty="0" err="1"/>
              <a:t>Tantramar</a:t>
            </a:r>
            <a:r>
              <a:rPr lang="en-CA" dirty="0"/>
              <a:t> Marsh. They will discuss the different plants, and animals located and develop a web to keep their ideas organized. Using the web for support the students will develop questions to be answered during their upcoming observation and investigation. </a:t>
            </a:r>
          </a:p>
          <a:p>
            <a:pPr marL="0" indent="0" fontAlgn="auto">
              <a:spcAft>
                <a:spcPts val="0"/>
              </a:spcAft>
              <a:buFont typeface="Wingdings 3"/>
              <a:buNone/>
              <a:defRPr/>
            </a:pPr>
            <a:r>
              <a:rPr lang="en-CA" dirty="0"/>
              <a:t> </a:t>
            </a:r>
          </a:p>
          <a:p>
            <a:pPr marL="0" indent="0" fontAlgn="auto">
              <a:spcAft>
                <a:spcPts val="0"/>
              </a:spcAft>
              <a:buFont typeface="Wingdings 3"/>
              <a:buNone/>
              <a:defRPr/>
            </a:pPr>
            <a:r>
              <a:rPr lang="en-CA" b="1" dirty="0"/>
              <a:t> </a:t>
            </a:r>
            <a:endParaRPr lang="en-CA" dirty="0"/>
          </a:p>
          <a:p>
            <a:pPr marL="0" indent="0" fontAlgn="auto">
              <a:spcAft>
                <a:spcPts val="0"/>
              </a:spcAft>
              <a:buFont typeface="Wingdings 3"/>
              <a:buNone/>
              <a:defRPr/>
            </a:pPr>
            <a:r>
              <a:rPr lang="en-CA" b="1" dirty="0"/>
              <a:t> </a:t>
            </a:r>
            <a:endParaRPr lang="en-CA" dirty="0"/>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Content Summary</a:t>
            </a:r>
            <a:endParaRPr lang="en-CA"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Content Placeholder 2"/>
          <p:cNvSpPr>
            <a:spLocks noGrp="1"/>
          </p:cNvSpPr>
          <p:nvPr>
            <p:ph idx="1"/>
          </p:nvPr>
        </p:nvSpPr>
        <p:spPr/>
        <p:txBody>
          <a:bodyPr/>
          <a:lstStyle/>
          <a:p>
            <a:r>
              <a:rPr lang="en-CA" smtClean="0"/>
              <a:t>1. Completion of Track and Scat recording sheet marked on Anecdotal Checklist.</a:t>
            </a:r>
          </a:p>
          <a:p>
            <a:r>
              <a:rPr lang="en-CA" smtClean="0"/>
              <a:t>2. Completion of Bar graph of student’s findings marked on Anecdotal Checklist.</a:t>
            </a:r>
          </a:p>
          <a:p>
            <a:r>
              <a:rPr lang="en-CA" smtClean="0"/>
              <a:t>3. The finished nonfiction report will then be presented to the class.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a:t>A</a:t>
            </a:r>
            <a:r>
              <a:rPr lang="en-CA" dirty="0" smtClean="0"/>
              <a:t>ssessment</a:t>
            </a:r>
            <a:endParaRPr lang="en-CA"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Content Placeholder 2"/>
          <p:cNvSpPr>
            <a:spLocks noGrp="1"/>
          </p:cNvSpPr>
          <p:nvPr>
            <p:ph idx="1"/>
          </p:nvPr>
        </p:nvSpPr>
        <p:spPr/>
        <p:txBody>
          <a:bodyPr/>
          <a:lstStyle/>
          <a:p>
            <a:r>
              <a:rPr lang="en-CA" smtClean="0"/>
              <a:t>Project Wetlands, Ducks Unlimited Canada Organizational sponsored Program </a:t>
            </a:r>
          </a:p>
          <a:p>
            <a:r>
              <a:rPr lang="en-CA" smtClean="0"/>
              <a:t>       for Grade Four Students </a:t>
            </a:r>
          </a:p>
          <a:p>
            <a:r>
              <a:rPr lang="en-CA" smtClean="0"/>
              <a:t>Nova Scotia’s Grade Four Science Guide</a:t>
            </a:r>
          </a:p>
          <a:p>
            <a:r>
              <a:rPr lang="en-CA" smtClean="0"/>
              <a:t>Project Webfoot, Ducks Unlimited Canada, (2007). </a:t>
            </a:r>
            <a:r>
              <a:rPr lang="en-CA" u="sng" smtClean="0"/>
              <a:t>Wetland Habitats and Communities       Teacher’s Guide</a:t>
            </a:r>
            <a:r>
              <a:rPr lang="en-CA" smtClean="0"/>
              <a:t>.</a:t>
            </a:r>
          </a:p>
          <a:p>
            <a:r>
              <a:rPr lang="en-CA" smtClean="0"/>
              <a:t>Pan- Canadian Science Place Team, </a:t>
            </a:r>
            <a:r>
              <a:rPr lang="en-CA" u="sng" smtClean="0"/>
              <a:t>Healthy Habitats-Atlantic Edition. </a:t>
            </a:r>
            <a:r>
              <a:rPr lang="en-CA" smtClean="0"/>
              <a:t>Scholastic Canada Limited, 2001.</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Sources for Information</a:t>
            </a:r>
            <a:endParaRPr lang="en-CA"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a:spLocks noGrp="1"/>
          </p:cNvSpPr>
          <p:nvPr>
            <p:ph idx="1"/>
          </p:nvPr>
        </p:nvSpPr>
        <p:spPr/>
        <p:txBody>
          <a:bodyPr/>
          <a:lstStyle/>
          <a:p>
            <a:r>
              <a:rPr lang="en-CA" smtClean="0"/>
              <a:t>Lesson Three</a:t>
            </a:r>
          </a:p>
        </p:txBody>
      </p:sp>
      <p:sp>
        <p:nvSpPr>
          <p:cNvPr id="2" name="Title 1"/>
          <p:cNvSpPr>
            <a:spLocks noGrp="1"/>
          </p:cNvSpPr>
          <p:nvPr>
            <p:ph type="title"/>
          </p:nvPr>
        </p:nvSpPr>
        <p:spPr/>
        <p:txBody>
          <a:bodyPr/>
          <a:lstStyle/>
          <a:p>
            <a:pPr fontAlgn="auto">
              <a:spcAft>
                <a:spcPts val="0"/>
              </a:spcAft>
              <a:defRPr/>
            </a:pPr>
            <a:r>
              <a:rPr lang="en-CA" dirty="0" smtClean="0"/>
              <a:t>Life Science – Habitats </a:t>
            </a:r>
            <a:endParaRPr lang="en-CA"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Content Placeholder 2"/>
          <p:cNvSpPr>
            <a:spLocks noGrp="1"/>
          </p:cNvSpPr>
          <p:nvPr>
            <p:ph idx="1"/>
          </p:nvPr>
        </p:nvSpPr>
        <p:spPr/>
        <p:txBody>
          <a:bodyPr/>
          <a:lstStyle/>
          <a:p>
            <a:r>
              <a:rPr lang="en-CA" b="1" smtClean="0"/>
              <a:t>STES 108-3, 108-6-</a:t>
            </a:r>
            <a:r>
              <a:rPr lang="en-CA" smtClean="0"/>
              <a:t> identify their own and their families’ impact on habitats and describe how personal actions help conserve habitats</a:t>
            </a:r>
          </a:p>
          <a:p>
            <a:r>
              <a:rPr lang="en-CA" b="1" smtClean="0"/>
              <a:t>105-1, 106-4, 108-1-</a:t>
            </a:r>
            <a:r>
              <a:rPr lang="en-CA" smtClean="0"/>
              <a:t>describe how scientist’ knowledge of plant growth has to agriculture and technological innovations and the impact on local and regional habitat issues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Science Outcomes</a:t>
            </a:r>
            <a:endParaRPr lang="en-CA"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Content Placeholder 2"/>
          <p:cNvSpPr>
            <a:spLocks noGrp="1"/>
          </p:cNvSpPr>
          <p:nvPr>
            <p:ph idx="1"/>
          </p:nvPr>
        </p:nvSpPr>
        <p:spPr/>
        <p:txBody>
          <a:bodyPr/>
          <a:lstStyle/>
          <a:p>
            <a:r>
              <a:rPr lang="en-CA" smtClean="0"/>
              <a:t> </a:t>
            </a:r>
            <a:r>
              <a:rPr lang="en-CA" b="1" smtClean="0"/>
              <a:t>SCO 1.1 </a:t>
            </a:r>
            <a:r>
              <a:rPr lang="en-CA" smtClean="0"/>
              <a:t>–explore and discuss their thoughts, ideas, and experiences and consider those of their peers </a:t>
            </a:r>
          </a:p>
          <a:p>
            <a:r>
              <a:rPr lang="en-CA" b="1" smtClean="0"/>
              <a:t>SCO 8.1</a:t>
            </a:r>
            <a:r>
              <a:rPr lang="en-CA" smtClean="0"/>
              <a:t>- use strategies in writing and other ways of representing to formulate questions and organize ideas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Language Arts Outcomes</a:t>
            </a:r>
            <a:endParaRPr lang="en-CA"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Content Placeholder 2"/>
          <p:cNvSpPr>
            <a:spLocks noGrp="1"/>
          </p:cNvSpPr>
          <p:nvPr>
            <p:ph idx="1"/>
          </p:nvPr>
        </p:nvSpPr>
        <p:spPr/>
        <p:txBody>
          <a:bodyPr/>
          <a:lstStyle/>
          <a:p>
            <a:r>
              <a:rPr lang="en-CA" smtClean="0"/>
              <a:t>Students will take part in a whole class discussion on the value of wetlands, wetland threats, and the positive impact wetlands have on our local environment. </a:t>
            </a:r>
          </a:p>
          <a:p>
            <a:r>
              <a:rPr lang="en-CA" smtClean="0"/>
              <a:t>Students will then take part in the activity, Good Habits for Habitat.</a:t>
            </a:r>
          </a:p>
          <a:p>
            <a:r>
              <a:rPr lang="en-CA" smtClean="0"/>
              <a:t>Concluding lesson with discussion questions lead by teacher.</a:t>
            </a:r>
          </a:p>
        </p:txBody>
      </p:sp>
      <p:sp>
        <p:nvSpPr>
          <p:cNvPr id="2" name="Title 1"/>
          <p:cNvSpPr>
            <a:spLocks noGrp="1"/>
          </p:cNvSpPr>
          <p:nvPr>
            <p:ph type="title"/>
          </p:nvPr>
        </p:nvSpPr>
        <p:spPr/>
        <p:txBody>
          <a:bodyPr/>
          <a:lstStyle/>
          <a:p>
            <a:pPr fontAlgn="auto">
              <a:spcAft>
                <a:spcPts val="0"/>
              </a:spcAft>
              <a:defRPr/>
            </a:pPr>
            <a:r>
              <a:rPr lang="en-CA" dirty="0" smtClean="0"/>
              <a:t>Content Summary</a:t>
            </a:r>
            <a:endParaRPr lang="en-CA"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Content Placeholder 2"/>
          <p:cNvSpPr>
            <a:spLocks noGrp="1"/>
          </p:cNvSpPr>
          <p:nvPr>
            <p:ph idx="1"/>
          </p:nvPr>
        </p:nvSpPr>
        <p:spPr/>
        <p:txBody>
          <a:bodyPr/>
          <a:lstStyle/>
          <a:p>
            <a:r>
              <a:rPr lang="en-CA" smtClean="0"/>
              <a:t> Class will begin with a discussion on the value of wetlands, wetland threats, and the positive impact wetlands have on the environment. This will be done through activating the students’ prior knowledge on the topic. </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Class Discussion</a:t>
            </a:r>
            <a:endParaRPr lang="en-CA"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Content Placeholder 2"/>
          <p:cNvSpPr>
            <a:spLocks noGrp="1"/>
          </p:cNvSpPr>
          <p:nvPr>
            <p:ph idx="1"/>
          </p:nvPr>
        </p:nvSpPr>
        <p:spPr/>
        <p:txBody>
          <a:bodyPr/>
          <a:lstStyle/>
          <a:p>
            <a:r>
              <a:rPr lang="en-CA" smtClean="0"/>
              <a:t>Students will also share in a read aloud by teacher from the </a:t>
            </a:r>
            <a:r>
              <a:rPr lang="en-CA" u="sng" smtClean="0"/>
              <a:t>Wetland Habitats and Communities Teacher’s Guide</a:t>
            </a:r>
            <a:r>
              <a:rPr lang="en-CA" smtClean="0"/>
              <a:t>, pp. 24-27, which will include more detailed information on the topic which will broaden the students’ views.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Read Aloud</a:t>
            </a:r>
            <a:endParaRPr lang="en-CA"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Content Placeholder 2"/>
          <p:cNvSpPr>
            <a:spLocks noGrp="1"/>
          </p:cNvSpPr>
          <p:nvPr>
            <p:ph idx="1"/>
          </p:nvPr>
        </p:nvSpPr>
        <p:spPr/>
        <p:txBody>
          <a:bodyPr/>
          <a:lstStyle/>
          <a:p>
            <a:r>
              <a:rPr lang="en-CA" smtClean="0"/>
              <a:t> After the class discussion the students will work in partners and take part in a </a:t>
            </a:r>
            <a:r>
              <a:rPr lang="en-CA" b="1" smtClean="0"/>
              <a:t>Good Habits for Habitat Activity</a:t>
            </a:r>
            <a:r>
              <a:rPr lang="en-CA" smtClean="0"/>
              <a:t> which involves students reading through a variety of short statements and then deciding which statement fits under one of three categories: importance of wetlands, negative factors, and positive actions on a chart at front of room.</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Good Habits for Habitat</a:t>
            </a:r>
            <a:endParaRPr lang="en-CA"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Content Placeholder 2"/>
          <p:cNvSpPr>
            <a:spLocks noGrp="1"/>
          </p:cNvSpPr>
          <p:nvPr>
            <p:ph idx="1"/>
          </p:nvPr>
        </p:nvSpPr>
        <p:spPr/>
        <p:txBody>
          <a:bodyPr/>
          <a:lstStyle/>
          <a:p>
            <a:r>
              <a:rPr lang="en-CA" smtClean="0"/>
              <a:t>After the chart has been completed the class will then take part in a summary discussion with probing questions being asked by teacher for them to apply what they have just learned.</a:t>
            </a:r>
          </a:p>
        </p:txBody>
      </p:sp>
      <p:sp>
        <p:nvSpPr>
          <p:cNvPr id="2" name="Title 1"/>
          <p:cNvSpPr>
            <a:spLocks noGrp="1"/>
          </p:cNvSpPr>
          <p:nvPr>
            <p:ph type="title"/>
          </p:nvPr>
        </p:nvSpPr>
        <p:spPr/>
        <p:txBody>
          <a:bodyPr/>
          <a:lstStyle/>
          <a:p>
            <a:pPr fontAlgn="auto">
              <a:spcAft>
                <a:spcPts val="0"/>
              </a:spcAft>
              <a:defRPr/>
            </a:pPr>
            <a:r>
              <a:rPr lang="en-CA" dirty="0" smtClean="0"/>
              <a:t>Summary Discussion</a:t>
            </a: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365760" indent="-256032" fontAlgn="auto">
              <a:spcAft>
                <a:spcPts val="0"/>
              </a:spcAft>
              <a:buFont typeface="Wingdings 3"/>
              <a:buChar char=""/>
              <a:defRPr/>
            </a:pPr>
            <a:r>
              <a:rPr lang="en-CA" dirty="0"/>
              <a:t>Students will develop a working definition and understanding of the terms habitat, population, and community and give examples of each.</a:t>
            </a:r>
          </a:p>
          <a:p>
            <a:pPr marL="365760" indent="-256032" fontAlgn="auto">
              <a:spcAft>
                <a:spcPts val="0"/>
              </a:spcAft>
              <a:buFont typeface="Wingdings 3"/>
              <a:buChar char=""/>
              <a:defRPr/>
            </a:pPr>
            <a:r>
              <a:rPr lang="en-CA" dirty="0" smtClean="0"/>
              <a:t>Students </a:t>
            </a:r>
            <a:r>
              <a:rPr lang="en-CA" dirty="0"/>
              <a:t>work in groups of four with dictionaries, paper, pencils, and coloured pencils.</a:t>
            </a:r>
          </a:p>
          <a:p>
            <a:pPr marL="365760" indent="-256032" fontAlgn="auto">
              <a:spcAft>
                <a:spcPts val="0"/>
              </a:spcAft>
              <a:buFont typeface="Wingdings 3"/>
              <a:buChar char=""/>
              <a:defRPr/>
            </a:pPr>
            <a:r>
              <a:rPr lang="en-CA" dirty="0" smtClean="0"/>
              <a:t>Students </a:t>
            </a:r>
            <a:r>
              <a:rPr lang="en-CA" dirty="0"/>
              <a:t>look up the definitions in a dictionary and discuss with their group. They then write a definition for each term in their own words down on paper. (Students may be read to, and scribed for, if necessary).</a:t>
            </a:r>
          </a:p>
          <a:p>
            <a:pPr marL="365760" indent="-256032" fontAlgn="auto">
              <a:spcAft>
                <a:spcPts val="0"/>
              </a:spcAft>
              <a:buFont typeface="Wingdings 3"/>
              <a:buChar char=""/>
              <a:defRPr/>
            </a:pPr>
            <a:endParaRPr lang="en-CA" dirty="0"/>
          </a:p>
        </p:txBody>
      </p:sp>
      <p:sp>
        <p:nvSpPr>
          <p:cNvPr id="2" name="Title 1"/>
          <p:cNvSpPr>
            <a:spLocks noGrp="1"/>
          </p:cNvSpPr>
          <p:nvPr>
            <p:ph type="title"/>
          </p:nvPr>
        </p:nvSpPr>
        <p:spPr/>
        <p:txBody>
          <a:bodyPr/>
          <a:lstStyle/>
          <a:p>
            <a:pPr fontAlgn="auto">
              <a:spcAft>
                <a:spcPts val="0"/>
              </a:spcAft>
              <a:defRPr/>
            </a:pPr>
            <a:r>
              <a:rPr lang="en-CA" dirty="0" smtClean="0"/>
              <a:t>Activity One</a:t>
            </a:r>
            <a:endParaRPr lang="en-CA"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Content Placeholder 2"/>
          <p:cNvSpPr>
            <a:spLocks noGrp="1"/>
          </p:cNvSpPr>
          <p:nvPr>
            <p:ph idx="1"/>
          </p:nvPr>
        </p:nvSpPr>
        <p:spPr/>
        <p:txBody>
          <a:bodyPr/>
          <a:lstStyle/>
          <a:p>
            <a:r>
              <a:rPr lang="en-CA" smtClean="0"/>
              <a:t>Nova Scotia’s Grade Four Science Guide</a:t>
            </a:r>
          </a:p>
          <a:p>
            <a:r>
              <a:rPr lang="en-CA" smtClean="0"/>
              <a:t>Project Webfoot, Ducks Unlimited Canada, (2007). </a:t>
            </a:r>
            <a:r>
              <a:rPr lang="en-CA" u="sng" smtClean="0"/>
              <a:t>Wetland Habitats and Communities Teacher’s Guide</a:t>
            </a:r>
            <a:r>
              <a:rPr lang="en-CA" smtClean="0"/>
              <a:t>, 24-27.</a:t>
            </a:r>
          </a:p>
          <a:p>
            <a:r>
              <a:rPr lang="en-CA" smtClean="0"/>
              <a:t>Pan- Canadian Science Place Team, </a:t>
            </a:r>
            <a:r>
              <a:rPr lang="en-CA" u="sng" smtClean="0"/>
              <a:t>Healthy Habitats-Atlantic Edition. </a:t>
            </a:r>
            <a:r>
              <a:rPr lang="en-CA" smtClean="0"/>
              <a:t>Scholastic Canada Limited, 2001.</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Sources of Information</a:t>
            </a: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p:txBody>
          <a:bodyPr/>
          <a:lstStyle/>
          <a:p>
            <a:r>
              <a:rPr lang="en-CA" smtClean="0"/>
              <a:t>Group discusses examples using their prior knowledge for each definition. </a:t>
            </a:r>
          </a:p>
          <a:p>
            <a:r>
              <a:rPr lang="en-CA" smtClean="0"/>
              <a:t> Each student is responsible to list examples or draw examples for each definition.</a:t>
            </a:r>
          </a:p>
          <a:p>
            <a:r>
              <a:rPr lang="en-CA" smtClean="0"/>
              <a:t>Whole class meets and shares what each group found.</a:t>
            </a:r>
          </a:p>
          <a:p>
            <a:r>
              <a:rPr lang="en-CA" smtClean="0"/>
              <a:t>Whole class uses Kidspiration to develop a web for each definition and its examples.</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Activity One continued</a:t>
            </a:r>
            <a:endParaRPr lang="en-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ontent Placeholder 2"/>
          <p:cNvSpPr>
            <a:spLocks noGrp="1"/>
          </p:cNvSpPr>
          <p:nvPr>
            <p:ph idx="1"/>
          </p:nvPr>
        </p:nvSpPr>
        <p:spPr/>
        <p:txBody>
          <a:bodyPr/>
          <a:lstStyle/>
          <a:p>
            <a:endParaRPr lang="en-CA" smtClean="0"/>
          </a:p>
        </p:txBody>
      </p:sp>
      <p:sp>
        <p:nvSpPr>
          <p:cNvPr id="2" name="Title 1"/>
          <p:cNvSpPr>
            <a:spLocks noGrp="1"/>
          </p:cNvSpPr>
          <p:nvPr>
            <p:ph type="title"/>
          </p:nvPr>
        </p:nvSpPr>
        <p:spPr/>
        <p:txBody>
          <a:bodyPr/>
          <a:lstStyle/>
          <a:p>
            <a:pPr fontAlgn="auto">
              <a:spcAft>
                <a:spcPts val="0"/>
              </a:spcAft>
              <a:defRPr/>
            </a:pPr>
            <a:r>
              <a:rPr lang="en-CA" dirty="0" err="1" smtClean="0"/>
              <a:t>Kidspiration</a:t>
            </a:r>
            <a:r>
              <a:rPr lang="en-CA" dirty="0" smtClean="0"/>
              <a:t> Web</a:t>
            </a:r>
            <a:endParaRPr lang="en-C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a:spLocks noGrp="1"/>
          </p:cNvSpPr>
          <p:nvPr>
            <p:ph idx="1"/>
          </p:nvPr>
        </p:nvSpPr>
        <p:spPr/>
        <p:txBody>
          <a:bodyPr/>
          <a:lstStyle/>
          <a:p>
            <a:r>
              <a:rPr lang="en-CA" smtClean="0"/>
              <a:t>Using Google Earth the teacher shows the class the school’s location and the route they will travel to their Wetland Field Study of the Tantramar Marshes. Points of interest are drawn to the students’ attention such as the Isthmus of Chignecto, the Nova Scotia/ New Brunswick border, Fort Boujouisour</a:t>
            </a:r>
            <a:r>
              <a:rPr lang="en-CA" b="1" smtClean="0"/>
              <a:t>, </a:t>
            </a:r>
            <a:r>
              <a:rPr lang="en-CA" smtClean="0"/>
              <a:t>and the Tantramar Marsh.</a:t>
            </a:r>
          </a:p>
          <a:p>
            <a:endParaRPr lang="en-CA" smtClean="0"/>
          </a:p>
        </p:txBody>
      </p:sp>
      <p:sp>
        <p:nvSpPr>
          <p:cNvPr id="2" name="Title 1"/>
          <p:cNvSpPr>
            <a:spLocks noGrp="1"/>
          </p:cNvSpPr>
          <p:nvPr>
            <p:ph type="title"/>
          </p:nvPr>
        </p:nvSpPr>
        <p:spPr/>
        <p:txBody>
          <a:bodyPr/>
          <a:lstStyle/>
          <a:p>
            <a:pPr fontAlgn="auto">
              <a:spcAft>
                <a:spcPts val="0"/>
              </a:spcAft>
              <a:defRPr/>
            </a:pPr>
            <a:r>
              <a:rPr lang="en-CA" dirty="0" smtClean="0"/>
              <a:t>Activity Two</a:t>
            </a:r>
            <a:endParaRPr lang="en-C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176</TotalTime>
  <Words>2648</Words>
  <Application>Microsoft Office PowerPoint</Application>
  <PresentationFormat>On-screen Show (4:3)</PresentationFormat>
  <Paragraphs>218</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Concourse</vt:lpstr>
      <vt:lpstr>Life Science</vt:lpstr>
      <vt:lpstr>Science Outcomes</vt:lpstr>
      <vt:lpstr>English Language Arts Outcomes</vt:lpstr>
      <vt:lpstr>Social Studies Outcomes</vt:lpstr>
      <vt:lpstr>Content Summary</vt:lpstr>
      <vt:lpstr>Activity One</vt:lpstr>
      <vt:lpstr>Activity One continued</vt:lpstr>
      <vt:lpstr>Kidspiration Web</vt:lpstr>
      <vt:lpstr>Activity Two</vt:lpstr>
      <vt:lpstr>Activity Three</vt:lpstr>
      <vt:lpstr>Images of Tantramar Marsh</vt:lpstr>
      <vt:lpstr>Images of Tantramar Marsh</vt:lpstr>
      <vt:lpstr>Activity Four</vt:lpstr>
      <vt:lpstr>Kidspiration Marsh Web</vt:lpstr>
      <vt:lpstr>Activity Five</vt:lpstr>
      <vt:lpstr>Conclusion of Lesson</vt:lpstr>
      <vt:lpstr>Assessment</vt:lpstr>
      <vt:lpstr>Sources of Information</vt:lpstr>
      <vt:lpstr>Life Science - Habitats</vt:lpstr>
      <vt:lpstr>Tantramar Marsh Field Study </vt:lpstr>
      <vt:lpstr>Science Outcomes</vt:lpstr>
      <vt:lpstr>Mathematics Outcomes</vt:lpstr>
      <vt:lpstr>Language Arts Outcome</vt:lpstr>
      <vt:lpstr>Information and Technology</vt:lpstr>
      <vt:lpstr>Content Summary</vt:lpstr>
      <vt:lpstr>Content Summary continued</vt:lpstr>
      <vt:lpstr>Note</vt:lpstr>
      <vt:lpstr>Activity One</vt:lpstr>
      <vt:lpstr>Content Information Gained During Presentation</vt:lpstr>
      <vt:lpstr>Presentation Info 2</vt:lpstr>
      <vt:lpstr>Presentation Info 3</vt:lpstr>
      <vt:lpstr>Presentation Info 4</vt:lpstr>
      <vt:lpstr>Tracks and Scats Identification Activity</vt:lpstr>
      <vt:lpstr>Tracks and Scat</vt:lpstr>
      <vt:lpstr>Snowshoe Hike</vt:lpstr>
      <vt:lpstr>Finding Tracks</vt:lpstr>
      <vt:lpstr>Otter Home</vt:lpstr>
      <vt:lpstr>Otter Information</vt:lpstr>
      <vt:lpstr>Alive Under The Ice</vt:lpstr>
      <vt:lpstr>Alive Under the Ice</vt:lpstr>
      <vt:lpstr>Alive Under the Ice</vt:lpstr>
      <vt:lpstr>Marsh Monster Identification Activity</vt:lpstr>
      <vt:lpstr>Marsh Monsters </vt:lpstr>
      <vt:lpstr>Marsh Monsters Investigation</vt:lpstr>
      <vt:lpstr>Bar Graph to Show Data</vt:lpstr>
      <vt:lpstr>Example of Bar Graph</vt:lpstr>
      <vt:lpstr>Compare Findings</vt:lpstr>
      <vt:lpstr>Report</vt:lpstr>
      <vt:lpstr>Example of Report</vt:lpstr>
      <vt:lpstr>Assessment</vt:lpstr>
      <vt:lpstr>Sources for Information</vt:lpstr>
      <vt:lpstr>Life Science – Habitats </vt:lpstr>
      <vt:lpstr>Science Outcomes</vt:lpstr>
      <vt:lpstr>Language Arts Outcomes</vt:lpstr>
      <vt:lpstr>Content Summary</vt:lpstr>
      <vt:lpstr>Class Discussion</vt:lpstr>
      <vt:lpstr>Read Aloud</vt:lpstr>
      <vt:lpstr>Good Habits for Habitat</vt:lpstr>
      <vt:lpstr>Summary Discussion</vt:lpstr>
      <vt:lpstr>Sources of Information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Habitats</dc:title>
  <dc:creator>Owner</dc:creator>
  <cp:lastModifiedBy>Mike</cp:lastModifiedBy>
  <cp:revision>23</cp:revision>
  <dcterms:created xsi:type="dcterms:W3CDTF">2012-03-07T15:42:58Z</dcterms:created>
  <dcterms:modified xsi:type="dcterms:W3CDTF">2012-06-28T18:44:08Z</dcterms:modified>
</cp:coreProperties>
</file>